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259" r:id="rId4"/>
    <p:sldId id="258" r:id="rId5"/>
    <p:sldId id="261" r:id="rId6"/>
    <p:sldId id="263" r:id="rId7"/>
  </p:sldIdLst>
  <p:sldSz cx="9144000" cy="6858000" type="screen4x3"/>
  <p:notesSz cx="6669088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04419E-0F22-4AB8-9C3A-FC95D930882D}" type="datetimeFigureOut">
              <a:rPr lang="da-DK" altLang="da-DK"/>
              <a:pPr>
                <a:defRPr/>
              </a:pPr>
              <a:t>27-09-2015</a:t>
            </a:fld>
            <a:endParaRPr lang="da-DK" altLang="da-DK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E9FABA0-1431-4DC3-B49D-A179B23ED61E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60044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813119-E971-49C9-B3CC-C00FA6DBA4C7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205486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D3E4A9-E4B2-440B-A04D-59999D2DA58B}" type="slidenum">
              <a:rPr lang="en-GB" altLang="da-DK"/>
              <a:pPr eaLnBrk="1" hangingPunct="1">
                <a:spcBef>
                  <a:spcPct val="0"/>
                </a:spcBef>
              </a:pPr>
              <a:t>1</a:t>
            </a:fld>
            <a:endParaRPr lang="en-GB" altLang="da-DK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0A6CDC-CC50-4335-86F2-1E36D0C0622B}" type="slidenum">
              <a:rPr lang="en-GB" altLang="da-DK"/>
              <a:pPr eaLnBrk="1" hangingPunct="1">
                <a:spcBef>
                  <a:spcPct val="0"/>
                </a:spcBef>
              </a:pPr>
              <a:t>2</a:t>
            </a:fld>
            <a:endParaRPr lang="en-GB" altLang="da-DK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30F4CD-434E-42EB-9323-E33FEF977926}" type="slidenum">
              <a:rPr lang="en-GB" altLang="da-DK"/>
              <a:pPr eaLnBrk="1" hangingPunct="1">
                <a:spcBef>
                  <a:spcPct val="0"/>
                </a:spcBef>
              </a:pPr>
              <a:t>3</a:t>
            </a:fld>
            <a:endParaRPr lang="en-GB" altLang="da-DK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57B379-3B51-45AE-A186-2B46673BD5CA}" type="slidenum">
              <a:rPr lang="en-GB" altLang="da-DK"/>
              <a:pPr eaLnBrk="1" hangingPunct="1">
                <a:spcBef>
                  <a:spcPct val="0"/>
                </a:spcBef>
              </a:pPr>
              <a:t>4</a:t>
            </a:fld>
            <a:endParaRPr lang="en-GB" altLang="da-DK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315F63-D706-41FF-9CAB-54AC74CCE18B}" type="slidenum">
              <a:rPr lang="en-GB" altLang="da-DK"/>
              <a:pPr eaLnBrk="1" hangingPunct="1">
                <a:spcBef>
                  <a:spcPct val="0"/>
                </a:spcBef>
              </a:pPr>
              <a:t>5</a:t>
            </a:fld>
            <a:endParaRPr lang="en-GB" altLang="da-DK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altLang="da-D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CEEFEBB-FDE9-420A-99CF-86EED3760B73}" type="slidenum">
              <a:rPr lang="en-GB" altLang="da-DK"/>
              <a:pPr algn="r" eaLnBrk="1" hangingPunct="1">
                <a:spcBef>
                  <a:spcPct val="0"/>
                </a:spcBef>
              </a:pPr>
              <a:t>6</a:t>
            </a:fld>
            <a:endParaRPr lang="en-GB" altLang="da-DK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da-DK" alt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DA6AB-5294-4BE1-AA40-BF82EEDEA3E4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8979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C071-F6FC-41C0-96D2-727B2DDB716F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47421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1BA26-1285-4CD5-827C-9962E7B99B74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24045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A76B8-EEC1-4BE6-B617-10462E45FAD1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01135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45430-C684-437C-86C5-5E325A38BE09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9608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CF323-E250-448B-9E19-FBAF53041B95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45070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C64B1-FE70-4767-B97F-607059433412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78105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F7B3F-5BBD-4F3A-BABF-1D9FC7F3F7E0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48390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42A4-8D5D-47B9-A1E3-FBBC2DCF5EE4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00669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5499-8EB9-4CAB-B0AA-FA74F9523EBE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99031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CA897-3376-4EBC-A589-CDD6694BDA74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01013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 smtClean="0"/>
              <a:t>Click to edit Master text styles</a:t>
            </a:r>
          </a:p>
          <a:p>
            <a:pPr lvl="1"/>
            <a:r>
              <a:rPr lang="en-GB" altLang="da-DK" smtClean="0"/>
              <a:t>Second level</a:t>
            </a:r>
          </a:p>
          <a:p>
            <a:pPr lvl="2"/>
            <a:r>
              <a:rPr lang="en-GB" altLang="da-DK" smtClean="0"/>
              <a:t>Third level</a:t>
            </a:r>
          </a:p>
          <a:p>
            <a:pPr lvl="3"/>
            <a:r>
              <a:rPr lang="en-GB" altLang="da-DK" smtClean="0"/>
              <a:t>Fourth level</a:t>
            </a:r>
          </a:p>
          <a:p>
            <a:pPr lvl="4"/>
            <a:r>
              <a:rPr lang="en-GB" altLang="da-D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GB"/>
              <a:t>AT2 Taksonomi - Bloom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1C38A6E-EB6C-49B4-8677-7DECE4468103}" type="slidenum">
              <a:rPr lang="en-GB" altLang="da-DK"/>
              <a:pPr>
                <a:defRPr/>
              </a:pPr>
              <a:t>‹nr.›</a:t>
            </a:fld>
            <a:endParaRPr lang="en-GB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2786063" y="6215063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a-DK" sz="1400" smtClean="0"/>
              <a:t>AT2 Taksonomi - Bloom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609600" y="4953000"/>
            <a:ext cx="1219200" cy="838200"/>
            <a:chOff x="384" y="3120"/>
            <a:chExt cx="768" cy="528"/>
          </a:xfrm>
        </p:grpSpPr>
        <p:grpSp>
          <p:nvGrpSpPr>
            <p:cNvPr id="2072" name="Group 35"/>
            <p:cNvGrpSpPr>
              <a:grpSpLocks/>
            </p:cNvGrpSpPr>
            <p:nvPr/>
          </p:nvGrpSpPr>
          <p:grpSpPr bwMode="auto">
            <a:xfrm>
              <a:off x="384" y="3120"/>
              <a:ext cx="768" cy="528"/>
              <a:chOff x="384" y="3120"/>
              <a:chExt cx="768" cy="528"/>
            </a:xfrm>
          </p:grpSpPr>
          <p:sp>
            <p:nvSpPr>
              <p:cNvPr id="2074" name="Line 4"/>
              <p:cNvSpPr>
                <a:spLocks noChangeShapeType="1"/>
              </p:cNvSpPr>
              <p:nvPr/>
            </p:nvSpPr>
            <p:spPr bwMode="auto">
              <a:xfrm>
                <a:off x="384" y="3648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2075" name="Line 5"/>
              <p:cNvSpPr>
                <a:spLocks noChangeShapeType="1"/>
              </p:cNvSpPr>
              <p:nvPr/>
            </p:nvSpPr>
            <p:spPr bwMode="auto">
              <a:xfrm flipV="1">
                <a:off x="1152" y="312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2073" name="Text Box 15"/>
            <p:cNvSpPr txBox="1">
              <a:spLocks noChangeArrowheads="1"/>
            </p:cNvSpPr>
            <p:nvPr/>
          </p:nvSpPr>
          <p:spPr bwMode="auto">
            <a:xfrm>
              <a:off x="432" y="3264"/>
              <a:ext cx="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>
                  <a:solidFill>
                    <a:schemeClr val="accent2"/>
                  </a:solidFill>
                </a:rPr>
                <a:t>Referat</a:t>
              </a:r>
              <a:endParaRPr lang="en-GB" altLang="da-DK" sz="2400">
                <a:solidFill>
                  <a:schemeClr val="accent2"/>
                </a:solidFill>
              </a:endParaRP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828800" y="4038600"/>
            <a:ext cx="1143000" cy="914400"/>
            <a:chOff x="1152" y="2544"/>
            <a:chExt cx="720" cy="576"/>
          </a:xfrm>
        </p:grpSpPr>
        <p:sp>
          <p:nvSpPr>
            <p:cNvPr id="2069" name="Line 6"/>
            <p:cNvSpPr>
              <a:spLocks noChangeShapeType="1"/>
            </p:cNvSpPr>
            <p:nvPr/>
          </p:nvSpPr>
          <p:spPr bwMode="auto">
            <a:xfrm flipV="1">
              <a:off x="1872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0" name="Line 10"/>
            <p:cNvSpPr>
              <a:spLocks noChangeShapeType="1"/>
            </p:cNvSpPr>
            <p:nvPr/>
          </p:nvSpPr>
          <p:spPr bwMode="auto">
            <a:xfrm>
              <a:off x="1152" y="31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1" name="Text Box 16"/>
            <p:cNvSpPr txBox="1">
              <a:spLocks noChangeArrowheads="1"/>
            </p:cNvSpPr>
            <p:nvPr/>
          </p:nvSpPr>
          <p:spPr bwMode="auto">
            <a:xfrm>
              <a:off x="1152" y="2544"/>
              <a:ext cx="67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>
                  <a:solidFill>
                    <a:srgbClr val="FF3300"/>
                  </a:solidFill>
                </a:rPr>
                <a:t>R</a:t>
              </a:r>
              <a:r>
                <a:rPr lang="da-DK" altLang="da-DK" sz="2400"/>
                <a:t>ede-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/>
                <a:t>gørelse</a:t>
              </a:r>
              <a:endParaRPr lang="en-GB" altLang="da-DK" sz="240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2971800" y="3276600"/>
            <a:ext cx="1295400" cy="838200"/>
            <a:chOff x="1872" y="2064"/>
            <a:chExt cx="816" cy="528"/>
          </a:xfrm>
        </p:grpSpPr>
        <p:sp>
          <p:nvSpPr>
            <p:cNvPr id="2066" name="Line 7"/>
            <p:cNvSpPr>
              <a:spLocks noChangeShapeType="1"/>
            </p:cNvSpPr>
            <p:nvPr/>
          </p:nvSpPr>
          <p:spPr bwMode="auto">
            <a:xfrm flipV="1">
              <a:off x="2688" y="206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7" name="Line 11"/>
            <p:cNvSpPr>
              <a:spLocks noChangeShapeType="1"/>
            </p:cNvSpPr>
            <p:nvPr/>
          </p:nvSpPr>
          <p:spPr bwMode="auto">
            <a:xfrm>
              <a:off x="1872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8" name="Text Box 17"/>
            <p:cNvSpPr txBox="1">
              <a:spLocks noChangeArrowheads="1"/>
            </p:cNvSpPr>
            <p:nvPr/>
          </p:nvSpPr>
          <p:spPr bwMode="auto">
            <a:xfrm>
              <a:off x="1872" y="2256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>
                  <a:solidFill>
                    <a:srgbClr val="FF3300"/>
                  </a:solidFill>
                </a:rPr>
                <a:t>A</a:t>
              </a:r>
              <a:r>
                <a:rPr lang="da-DK" altLang="da-DK" sz="2400"/>
                <a:t>nalyse</a:t>
              </a:r>
              <a:endParaRPr lang="en-GB" altLang="da-DK" sz="2400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114800" y="2438400"/>
            <a:ext cx="1436688" cy="838200"/>
            <a:chOff x="2592" y="1536"/>
            <a:chExt cx="905" cy="528"/>
          </a:xfrm>
        </p:grpSpPr>
        <p:sp>
          <p:nvSpPr>
            <p:cNvPr id="2063" name="Line 8"/>
            <p:cNvSpPr>
              <a:spLocks noChangeShapeType="1"/>
            </p:cNvSpPr>
            <p:nvPr/>
          </p:nvSpPr>
          <p:spPr bwMode="auto">
            <a:xfrm flipV="1">
              <a:off x="3456" y="153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4" name="Line 12"/>
            <p:cNvSpPr>
              <a:spLocks noChangeShapeType="1"/>
            </p:cNvSpPr>
            <p:nvPr/>
          </p:nvSpPr>
          <p:spPr bwMode="auto">
            <a:xfrm flipV="1">
              <a:off x="2688" y="206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5" name="Text Box 18"/>
            <p:cNvSpPr txBox="1">
              <a:spLocks noChangeArrowheads="1"/>
            </p:cNvSpPr>
            <p:nvPr/>
          </p:nvSpPr>
          <p:spPr bwMode="auto">
            <a:xfrm>
              <a:off x="2592" y="1728"/>
              <a:ext cx="9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>
                  <a:solidFill>
                    <a:srgbClr val="FF3300"/>
                  </a:solidFill>
                </a:rPr>
                <a:t>V</a:t>
              </a:r>
              <a:r>
                <a:rPr lang="da-DK" altLang="da-DK" sz="2400"/>
                <a:t>urdering</a:t>
              </a:r>
              <a:endParaRPr lang="en-GB" altLang="da-DK" sz="2400"/>
            </a:p>
          </p:txBody>
        </p:sp>
      </p:grpSp>
      <p:sp>
        <p:nvSpPr>
          <p:cNvPr id="2055" name="Text Box 25"/>
          <p:cNvSpPr txBox="1">
            <a:spLocks noChangeArrowheads="1"/>
          </p:cNvSpPr>
          <p:nvPr/>
        </p:nvSpPr>
        <p:spPr bwMode="auto">
          <a:xfrm>
            <a:off x="457200" y="968375"/>
            <a:ext cx="4699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b="1"/>
              <a:t>Taksonomi – hvad er det?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da-DK" b="1"/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5486400" y="914400"/>
            <a:ext cx="1828800" cy="1524000"/>
            <a:chOff x="3456" y="576"/>
            <a:chExt cx="1152" cy="960"/>
          </a:xfrm>
        </p:grpSpPr>
        <p:sp>
          <p:nvSpPr>
            <p:cNvPr id="2059" name="Text Box 19"/>
            <p:cNvSpPr txBox="1">
              <a:spLocks noChangeArrowheads="1"/>
            </p:cNvSpPr>
            <p:nvPr/>
          </p:nvSpPr>
          <p:spPr bwMode="auto">
            <a:xfrm>
              <a:off x="3504" y="768"/>
              <a:ext cx="63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>
                  <a:solidFill>
                    <a:srgbClr val="FF3300"/>
                  </a:solidFill>
                </a:rPr>
                <a:t>P</a:t>
              </a:r>
              <a:r>
                <a:rPr lang="da-DK" altLang="da-DK" sz="2400"/>
                <a:t>er-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/>
                <a:t>spekti-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/>
                <a:t>vering</a:t>
              </a:r>
              <a:endParaRPr lang="en-GB" altLang="da-DK" sz="2400"/>
            </a:p>
          </p:txBody>
        </p:sp>
        <p:sp>
          <p:nvSpPr>
            <p:cNvPr id="2060" name="Line 9"/>
            <p:cNvSpPr>
              <a:spLocks noChangeShapeType="1"/>
            </p:cNvSpPr>
            <p:nvPr/>
          </p:nvSpPr>
          <p:spPr bwMode="auto">
            <a:xfrm flipV="1">
              <a:off x="4176" y="96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3456" y="153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2" name="Line 26"/>
            <p:cNvSpPr>
              <a:spLocks noChangeShapeType="1"/>
            </p:cNvSpPr>
            <p:nvPr/>
          </p:nvSpPr>
          <p:spPr bwMode="auto">
            <a:xfrm flipV="1">
              <a:off x="4176" y="576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4572000" y="3962400"/>
            <a:ext cx="44196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2400"/>
              <a:t>Opstigning er udtryk for større: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da-DK" altLang="da-DK" sz="2400"/>
              <a:t> Selvstændighed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da-DK" altLang="da-DK" sz="2400"/>
              <a:t> Forståelse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da-DK" altLang="da-DK" sz="2400"/>
              <a:t> Abstraktion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da-DK" altLang="da-DK" sz="2400"/>
              <a:t> Overblik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a-DK" altLang="da-DK" sz="24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a-DK" sz="2400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533400" y="1752600"/>
            <a:ext cx="3505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2400"/>
              <a:t>Der er mange forskellige måder og niveauer hvorpå  man kan forholde sig til og formidle viden.</a:t>
            </a: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4" grpId="0" autoUpdateAnimBg="0"/>
      <p:bldP spid="310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dsholder til sidefod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a-DK" sz="1400" smtClean="0"/>
              <a:t>AT2 Taksonomi - Bloom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717550"/>
            <a:ext cx="16795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4000"/>
              <a:t>Referat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da-DK" sz="40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6858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Gengive stoffet i en forkortet form, men med samme disposition og struktur</a:t>
            </a:r>
            <a:endParaRPr lang="en-GB" altLang="da-DK" sz="2400" u="sng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5800" y="2971800"/>
            <a:ext cx="68040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”Hans og Grete bor i en fattig familie med deres far og en ond stedmor. Familien har ikke penge nok og derfor foreslår stedmoderen ….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Faderen tager børnene med i skoven, men Hans har medbragt nogle sten, og de kommer hjem om aftenen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Næste gang har Hans brødkrummer med. osv”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  <p:bldP spid="614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dsholder til sidefod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a-DK" sz="1400" smtClean="0"/>
              <a:t>AT2 Taksonomi - Bloom</a:t>
            </a:r>
          </a:p>
        </p:txBody>
      </p:sp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838200" y="1447800"/>
            <a:ext cx="6781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Gengive stoffet på en måde hvor kun det der er relevant  i forhold til problemstillingen er taget med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da-DK" sz="2400" u="sng"/>
          </a:p>
        </p:txBody>
      </p:sp>
      <p:sp>
        <p:nvSpPr>
          <p:cNvPr id="5123" name="Text Box 1027"/>
          <p:cNvSpPr txBox="1">
            <a:spLocks noChangeArrowheads="1"/>
          </p:cNvSpPr>
          <p:nvPr/>
        </p:nvSpPr>
        <p:spPr bwMode="auto">
          <a:xfrm>
            <a:off x="762000" y="685800"/>
            <a:ext cx="2695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4000"/>
              <a:t>Redegørelse</a:t>
            </a:r>
            <a:endParaRPr lang="en-GB" altLang="da-DK" sz="4000"/>
          </a:p>
        </p:txBody>
      </p:sp>
      <p:sp>
        <p:nvSpPr>
          <p:cNvPr id="5125" name="Text Box 1029"/>
          <p:cNvSpPr txBox="1">
            <a:spLocks noChangeArrowheads="1"/>
          </p:cNvSpPr>
          <p:nvPr/>
        </p:nvSpPr>
        <p:spPr bwMode="auto">
          <a:xfrm>
            <a:off x="914400" y="2590800"/>
            <a:ext cx="6781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a-DK" altLang="da-DK" sz="2400"/>
              <a:t>”Eventyret handler om en familie med 2 børn, en fattig far og en ond stedmor. Stedmoderen foreslår faderen at de kan slippe af med børnene ved at sende dem ud i skoven. Første gang lykkedes det børnene at komme hjem men 2. gang havner de hos en heks der bor i et pandekagehus. Hos heksen …”</a:t>
            </a: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  <p:bldP spid="51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sidefod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a-DK" sz="1400" smtClean="0"/>
              <a:t>AT2 Taksonomi - Bloom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5596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Dele stoffet op i mindre elementer, med henblik på enten 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sammenligne (forskelle og ligheder),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finde årsagsforklaringer eller motivforklaringer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finde en struktur i stoffet</a:t>
            </a:r>
            <a:endParaRPr lang="da-DK" altLang="da-DK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u="sng"/>
              <a:t>finde symboler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da-DK" sz="2400" u="sng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4945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4000"/>
              <a:t>Analyse &amp; Fortolkning</a:t>
            </a:r>
            <a:endParaRPr lang="en-GB" altLang="da-DK" sz="400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3400" y="3581400"/>
            <a:ext cx="67865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”Der optræder forskellige repræsentanter for forældre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altLang="da-DK" sz="2400"/>
              <a:t>En afdød mor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altLang="da-DK" sz="2400"/>
              <a:t>En god, men svag far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altLang="da-DK" sz="2400"/>
              <a:t>En ond stedmor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altLang="da-DK" sz="2400"/>
              <a:t>Heksen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Disse repræsenterer hver …. ”</a:t>
            </a: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dsholder til sidefod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a-DK" sz="1400" smtClean="0"/>
              <a:t>AT2 Taksonomi - Bloom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533400"/>
            <a:ext cx="2273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4000"/>
              <a:t>Vurdering</a:t>
            </a:r>
            <a:endParaRPr lang="en-GB" altLang="da-DK" sz="40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95400" y="19050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a-DK" altLang="da-DK" sz="24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848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b="1"/>
              <a:t>Vurderinger skal altid være fagligt begrundede. Dvs dels at man anvender fagets begreber, og dels at man argumenterer og dokumenterer sin vurdering.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 b="1"/>
              <a:t>Vurderinger kan fx handle om: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altLang="da-DK" sz="2400" b="1"/>
              <a:t>Hvilken kilde er bedst, og hvorfor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da-DK" altLang="da-DK" sz="2400" b="1"/>
              <a:t>Hvilken forklaring / fortolkning er bedst – giver mest mening, og hvorfor</a:t>
            </a:r>
            <a:endParaRPr lang="en-GB" altLang="da-DK" sz="2400" b="1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62000" y="3810000"/>
            <a:ext cx="7620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”Man kan fortolke heksen som udtryk for … og børnenes sejr over heksen som udtryk for ….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Jeg mener at denne fortolkning er god fordi den underbygges af følgende steder i teksten…. Denne fortolkning får tingene til at hænge godt sammen.”</a:t>
            </a: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3" grpId="0" autoUpdateAnimBg="0"/>
      <p:bldP spid="717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sidefod 2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400"/>
              <a:t>AT2 Taksonomi - Bloom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33750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4000"/>
              <a:t>Perspektivering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da-DK" sz="400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43000" y="1447800"/>
            <a:ext cx="7620000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da-DK" altLang="da-DK" sz="2400"/>
              <a:t>At kunne pege på andre relevante problemstillinger 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da-DK" altLang="da-DK" sz="2400"/>
              <a:t>Enten som har lighedspunkter med det man har behandlet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da-DK" altLang="da-DK" sz="2400"/>
              <a:t>Eller som har fælles berøringspunkter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da-DK" altLang="da-DK" sz="2400"/>
              <a:t>Eller som er helt ny og noget der netop er udsprunget af den undersøgelse / analyse man har foretaget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a-DK" sz="240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43000" y="3657600"/>
            <a:ext cx="78644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”Selvom det er et folkeeventyr som hører til i en bestemt tid, har det stadig relevans fordi man kan trække paralleller til nutidens forskellige familietyper og sociale problemer, fx delebørn, omsorgssvigt,  ….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400"/>
              <a:t>Man kan også drage paralleller til børns/unges oprør mod forældrene …. ”</a:t>
            </a: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6" grpId="0" autoUpdateAnimBg="0"/>
      <p:bldP spid="819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5836</TotalTime>
  <Words>471</Words>
  <Application>Microsoft Office PowerPoint</Application>
  <PresentationFormat>Skærmshow (4:3)</PresentationFormat>
  <Paragraphs>63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Default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moltke</dc:creator>
  <cp:lastModifiedBy>MigSelv</cp:lastModifiedBy>
  <cp:revision>10</cp:revision>
  <dcterms:created xsi:type="dcterms:W3CDTF">2007-03-08T12:15:22Z</dcterms:created>
  <dcterms:modified xsi:type="dcterms:W3CDTF">2015-09-27T09:49:59Z</dcterms:modified>
</cp:coreProperties>
</file>