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18B05C-3A74-4620-ABF3-2D8D784D0036}" type="datetimeFigureOut">
              <a:rPr lang="da-DK" smtClean="0"/>
              <a:t>14-06-2013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DCEFEE-E755-434A-89D9-50182BE62C2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76844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0A0F4-F371-453A-82D2-736FBD296AA0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94888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0A0F4-F371-453A-82D2-736FBD296AA0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49090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0A0F4-F371-453A-82D2-736FBD296AA0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13500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0A0F4-F371-453A-82D2-736FBD296AA0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624358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0A0F4-F371-453A-82D2-736FBD296AA0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7777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0A0F4-F371-453A-82D2-736FBD296AA0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07125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0A0F4-F371-453A-82D2-736FBD296AA0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48891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0A0F4-F371-453A-82D2-736FBD296AA0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284214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0A0F4-F371-453A-82D2-736FBD296AA0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1528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0A0F4-F371-453A-82D2-736FBD296AA0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066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70A0F4-F371-453A-82D2-736FBD296AA0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0594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2EE-49E5-400B-889D-EE83994EB5A5}" type="datetimeFigureOut">
              <a:rPr lang="da-DK" smtClean="0"/>
              <a:t>14-06-2013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C386-0E1D-4087-A9E9-D57D71D4255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78199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2EE-49E5-400B-889D-EE83994EB5A5}" type="datetimeFigureOut">
              <a:rPr lang="da-DK" smtClean="0"/>
              <a:t>14-06-2013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C386-0E1D-4087-A9E9-D57D71D4255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74853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2EE-49E5-400B-889D-EE83994EB5A5}" type="datetimeFigureOut">
              <a:rPr lang="da-DK" smtClean="0"/>
              <a:t>14-06-2013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C386-0E1D-4087-A9E9-D57D71D4255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1219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2EE-49E5-400B-889D-EE83994EB5A5}" type="datetimeFigureOut">
              <a:rPr lang="da-DK" smtClean="0"/>
              <a:t>14-06-2013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C386-0E1D-4087-A9E9-D57D71D4255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17958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2EE-49E5-400B-889D-EE83994EB5A5}" type="datetimeFigureOut">
              <a:rPr lang="da-DK" smtClean="0"/>
              <a:t>14-06-2013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C386-0E1D-4087-A9E9-D57D71D4255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10084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2EE-49E5-400B-889D-EE83994EB5A5}" type="datetimeFigureOut">
              <a:rPr lang="da-DK" smtClean="0"/>
              <a:t>14-06-2013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C386-0E1D-4087-A9E9-D57D71D4255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69051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2EE-49E5-400B-889D-EE83994EB5A5}" type="datetimeFigureOut">
              <a:rPr lang="da-DK" smtClean="0"/>
              <a:t>14-06-2013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C386-0E1D-4087-A9E9-D57D71D4255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97839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2EE-49E5-400B-889D-EE83994EB5A5}" type="datetimeFigureOut">
              <a:rPr lang="da-DK" smtClean="0"/>
              <a:t>14-06-2013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C386-0E1D-4087-A9E9-D57D71D4255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84584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2EE-49E5-400B-889D-EE83994EB5A5}" type="datetimeFigureOut">
              <a:rPr lang="da-DK" smtClean="0"/>
              <a:t>14-06-2013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C386-0E1D-4087-A9E9-D57D71D4255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4113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2EE-49E5-400B-889D-EE83994EB5A5}" type="datetimeFigureOut">
              <a:rPr lang="da-DK" smtClean="0"/>
              <a:t>14-06-2013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C386-0E1D-4087-A9E9-D57D71D4255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0999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EF2EE-49E5-400B-889D-EE83994EB5A5}" type="datetimeFigureOut">
              <a:rPr lang="da-DK" smtClean="0"/>
              <a:t>14-06-2013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C386-0E1D-4087-A9E9-D57D71D4255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95936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EF2EE-49E5-400B-889D-EE83994EB5A5}" type="datetimeFigureOut">
              <a:rPr lang="da-DK" smtClean="0"/>
              <a:t>14-06-2013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6C386-0E1D-4087-A9E9-D57D71D4255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02717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ibliotek.dk/" TargetMode="External"/><Relationship Id="rId3" Type="http://schemas.openxmlformats.org/officeDocument/2006/relationships/hyperlink" Target="http://www.adl.dk/" TargetMode="External"/><Relationship Id="rId7" Type="http://schemas.openxmlformats.org/officeDocument/2006/relationships/hyperlink" Target="http://www.danmarkshistorien.dk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forfatterweb.dk/" TargetMode="External"/><Relationship Id="rId5" Type="http://schemas.openxmlformats.org/officeDocument/2006/relationships/hyperlink" Target="http://www.litteratursiden.dk/" TargetMode="External"/><Relationship Id="rId4" Type="http://schemas.openxmlformats.org/officeDocument/2006/relationships/hyperlink" Target="http://www.e-poke.dk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467544" y="620688"/>
            <a:ext cx="8064896" cy="5760640"/>
          </a:xfrm>
        </p:spPr>
        <p:txBody>
          <a:bodyPr/>
          <a:lstStyle/>
          <a:p>
            <a:r>
              <a:rPr lang="da-DK" b="1" dirty="0" smtClean="0">
                <a:solidFill>
                  <a:schemeClr val="tx1"/>
                </a:solidFill>
              </a:rPr>
              <a:t>Skriveprocessens faser</a:t>
            </a:r>
          </a:p>
          <a:p>
            <a:endParaRPr lang="da-DK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359353"/>
              </p:ext>
            </p:extLst>
          </p:nvPr>
        </p:nvGraphicFramePr>
        <p:xfrm>
          <a:off x="1475656" y="1340768"/>
          <a:ext cx="6096000" cy="3870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0"/>
                <a:gridCol w="3048000"/>
              </a:tblGrid>
              <a:tr h="370840">
                <a:tc rowSpan="3">
                  <a:txBody>
                    <a:bodyPr/>
                    <a:lstStyle/>
                    <a:p>
                      <a:r>
                        <a:rPr lang="da-DK" sz="2800" dirty="0" err="1" smtClean="0"/>
                        <a:t>Førskrivning</a:t>
                      </a:r>
                      <a:endParaRPr lang="da-DK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 smtClean="0"/>
                        <a:t>Idefasen</a:t>
                      </a:r>
                      <a:endParaRPr lang="da-DK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da-DK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 smtClean="0"/>
                        <a:t>Indsamlingsfasen</a:t>
                      </a:r>
                      <a:endParaRPr lang="da-DK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da-DK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 smtClean="0"/>
                        <a:t>Planlægningsfasen</a:t>
                      </a:r>
                      <a:endParaRPr lang="da-DK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2800" dirty="0" smtClean="0"/>
                        <a:t>Skrivning</a:t>
                      </a:r>
                      <a:endParaRPr lang="da-DK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 smtClean="0"/>
                        <a:t>Skrivefasen</a:t>
                      </a:r>
                      <a:endParaRPr lang="da-DK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a-DK" sz="2800" dirty="0" smtClean="0"/>
                        <a:t>Revision</a:t>
                      </a:r>
                      <a:endParaRPr lang="da-DK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800" dirty="0" smtClean="0"/>
                        <a:t>Redigeringsfasen</a:t>
                      </a:r>
                    </a:p>
                    <a:p>
                      <a:r>
                        <a:rPr lang="da-DK" sz="2800" dirty="0" smtClean="0"/>
                        <a:t>       indhold</a:t>
                      </a:r>
                    </a:p>
                    <a:p>
                      <a:r>
                        <a:rPr lang="da-DK" sz="2800" dirty="0" smtClean="0"/>
                        <a:t>       struktur</a:t>
                      </a:r>
                    </a:p>
                    <a:p>
                      <a:r>
                        <a:rPr lang="da-DK" sz="2800" dirty="0" smtClean="0"/>
                        <a:t>       sprog/korrektur</a:t>
                      </a:r>
                      <a:endParaRPr lang="da-DK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654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sz="4400" dirty="0" smtClean="0"/>
              <a:t>Citatteknik og henvisning</a:t>
            </a:r>
          </a:p>
          <a:p>
            <a:r>
              <a:rPr lang="da-DK" dirty="0" smtClean="0"/>
              <a:t>Anførelsestegn (gåseøjne) omkring citat</a:t>
            </a:r>
          </a:p>
          <a:p>
            <a:r>
              <a:rPr lang="da-DK" dirty="0" smtClean="0"/>
              <a:t>Citer 100% korrekt</a:t>
            </a:r>
          </a:p>
          <a:p>
            <a:r>
              <a:rPr lang="da-DK" dirty="0" smtClean="0"/>
              <a:t>Ved udeladelse af ord eller sætninger </a:t>
            </a:r>
            <a:r>
              <a:rPr lang="da-DK" dirty="0" smtClean="0">
                <a:sym typeface="Symbol"/>
              </a:rPr>
              <a:t>…..</a:t>
            </a:r>
          </a:p>
          <a:p>
            <a:r>
              <a:rPr lang="da-DK" dirty="0" smtClean="0">
                <a:sym typeface="Symbol"/>
              </a:rPr>
              <a:t>Ved citat af </a:t>
            </a:r>
            <a:r>
              <a:rPr lang="da-DK" dirty="0" err="1" smtClean="0">
                <a:sym typeface="Symbol"/>
              </a:rPr>
              <a:t>verslinier</a:t>
            </a:r>
            <a:r>
              <a:rPr lang="da-DK" dirty="0" smtClean="0">
                <a:sym typeface="Symbol"/>
              </a:rPr>
              <a:t> og strofer skal man sætte  ̷  ved slutningen af en </a:t>
            </a:r>
            <a:r>
              <a:rPr lang="da-DK" dirty="0" err="1" smtClean="0">
                <a:sym typeface="Symbol"/>
              </a:rPr>
              <a:t>verslinie</a:t>
            </a:r>
            <a:r>
              <a:rPr lang="da-DK" dirty="0" smtClean="0">
                <a:sym typeface="Symbol"/>
              </a:rPr>
              <a:t> og  ̷̷̷ ̷  ved slutningen af en strofe.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1938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da-DK" sz="4400" dirty="0" smtClean="0"/>
              <a:t>Det er snyd</a:t>
            </a:r>
          </a:p>
          <a:p>
            <a:r>
              <a:rPr lang="da-DK" dirty="0" smtClean="0"/>
              <a:t>Hvis du kopierer en andens opgave eller dele af en andens opgave og udgive det for sin egen</a:t>
            </a:r>
          </a:p>
          <a:p>
            <a:r>
              <a:rPr lang="da-DK" dirty="0" smtClean="0"/>
              <a:t>Får en anden til at skrive opgaven</a:t>
            </a:r>
          </a:p>
          <a:p>
            <a:r>
              <a:rPr lang="da-DK" dirty="0" smtClean="0"/>
              <a:t>Gengiver en kilde ordret uden at angive kilden</a:t>
            </a:r>
          </a:p>
          <a:p>
            <a:r>
              <a:rPr lang="da-DK" dirty="0" smtClean="0"/>
              <a:t>Kopierer hele sætninger, fraser etc. uden af angive kilden</a:t>
            </a:r>
          </a:p>
          <a:p>
            <a:r>
              <a:rPr lang="da-DK" dirty="0" smtClean="0"/>
              <a:t>Formulerer dig meget tekstnært på din kilde uden at </a:t>
            </a:r>
            <a:r>
              <a:rPr lang="da-DK" smtClean="0"/>
              <a:t>citere og angive </a:t>
            </a:r>
            <a:r>
              <a:rPr lang="da-DK" dirty="0" smtClean="0"/>
              <a:t>kilden</a:t>
            </a:r>
          </a:p>
          <a:p>
            <a:r>
              <a:rPr lang="da-DK" dirty="0" smtClean="0"/>
              <a:t>Mangler kildehenvisninger og litteraturliste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 algn="ctr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4761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539552" y="476672"/>
            <a:ext cx="8136904" cy="5904656"/>
          </a:xfrm>
        </p:spPr>
        <p:txBody>
          <a:bodyPr/>
          <a:lstStyle/>
          <a:p>
            <a:r>
              <a:rPr lang="da-DK" sz="5400" b="1" dirty="0" smtClean="0">
                <a:solidFill>
                  <a:schemeClr val="tx1"/>
                </a:solidFill>
              </a:rPr>
              <a:t>Nyttige links fra søgekurset</a:t>
            </a:r>
          </a:p>
          <a:p>
            <a:pPr algn="l"/>
            <a:r>
              <a:rPr lang="da-DK" dirty="0" smtClean="0">
                <a:solidFill>
                  <a:schemeClr val="tx1"/>
                </a:solidFill>
              </a:rPr>
              <a:t>Dansk: 		</a:t>
            </a:r>
            <a:r>
              <a:rPr lang="da-DK" dirty="0" smtClean="0">
                <a:solidFill>
                  <a:schemeClr val="tx1"/>
                </a:solidFill>
                <a:hlinkClick r:id="rId3"/>
              </a:rPr>
              <a:t>www.adl.dk</a:t>
            </a:r>
            <a:endParaRPr lang="da-DK" dirty="0" smtClean="0">
              <a:solidFill>
                <a:schemeClr val="tx1"/>
              </a:solidFill>
            </a:endParaRPr>
          </a:p>
          <a:p>
            <a:pPr algn="l"/>
            <a:r>
              <a:rPr lang="da-DK" dirty="0">
                <a:solidFill>
                  <a:schemeClr val="tx1"/>
                </a:solidFill>
              </a:rPr>
              <a:t>	</a:t>
            </a:r>
            <a:r>
              <a:rPr lang="da-DK" dirty="0" smtClean="0">
                <a:solidFill>
                  <a:schemeClr val="tx1"/>
                </a:solidFill>
              </a:rPr>
              <a:t>		</a:t>
            </a:r>
            <a:r>
              <a:rPr lang="da-DK" dirty="0" smtClean="0">
                <a:solidFill>
                  <a:schemeClr val="tx1"/>
                </a:solidFill>
                <a:hlinkClick r:id="rId4"/>
              </a:rPr>
              <a:t>www.e-poke.dk</a:t>
            </a:r>
            <a:endParaRPr lang="da-DK" dirty="0" smtClean="0">
              <a:solidFill>
                <a:schemeClr val="tx1"/>
              </a:solidFill>
            </a:endParaRPr>
          </a:p>
          <a:p>
            <a:pPr algn="l"/>
            <a:r>
              <a:rPr lang="da-DK" dirty="0">
                <a:solidFill>
                  <a:schemeClr val="tx1"/>
                </a:solidFill>
              </a:rPr>
              <a:t>	</a:t>
            </a:r>
            <a:r>
              <a:rPr lang="da-DK" dirty="0" smtClean="0">
                <a:solidFill>
                  <a:schemeClr val="tx1"/>
                </a:solidFill>
              </a:rPr>
              <a:t>		</a:t>
            </a:r>
            <a:r>
              <a:rPr lang="da-DK" dirty="0" smtClean="0">
                <a:solidFill>
                  <a:schemeClr val="tx1"/>
                </a:solidFill>
                <a:hlinkClick r:id="rId5"/>
              </a:rPr>
              <a:t>www.litteratursiden.dk</a:t>
            </a:r>
            <a:endParaRPr lang="da-DK" dirty="0" smtClean="0">
              <a:solidFill>
                <a:schemeClr val="tx1"/>
              </a:solidFill>
            </a:endParaRPr>
          </a:p>
          <a:p>
            <a:pPr algn="l"/>
            <a:r>
              <a:rPr lang="da-DK" dirty="0">
                <a:solidFill>
                  <a:schemeClr val="tx1"/>
                </a:solidFill>
              </a:rPr>
              <a:t>	</a:t>
            </a:r>
            <a:r>
              <a:rPr lang="da-DK" dirty="0" smtClean="0">
                <a:solidFill>
                  <a:schemeClr val="tx1"/>
                </a:solidFill>
              </a:rPr>
              <a:t>		</a:t>
            </a:r>
            <a:r>
              <a:rPr lang="da-DK" dirty="0" smtClean="0">
                <a:solidFill>
                  <a:schemeClr val="tx1"/>
                </a:solidFill>
                <a:hlinkClick r:id="rId6"/>
              </a:rPr>
              <a:t>www.forfatterweb.dk</a:t>
            </a:r>
            <a:endParaRPr lang="da-DK" dirty="0" smtClean="0">
              <a:solidFill>
                <a:schemeClr val="tx1"/>
              </a:solidFill>
            </a:endParaRPr>
          </a:p>
          <a:p>
            <a:pPr algn="l"/>
            <a:r>
              <a:rPr lang="da-DK" dirty="0">
                <a:solidFill>
                  <a:schemeClr val="tx1"/>
                </a:solidFill>
              </a:rPr>
              <a:t>	</a:t>
            </a:r>
            <a:r>
              <a:rPr lang="da-DK" dirty="0" smtClean="0">
                <a:solidFill>
                  <a:schemeClr val="tx1"/>
                </a:solidFill>
              </a:rPr>
              <a:t>	</a:t>
            </a:r>
          </a:p>
          <a:p>
            <a:pPr algn="l"/>
            <a:r>
              <a:rPr lang="da-DK" dirty="0" err="1" smtClean="0">
                <a:solidFill>
                  <a:schemeClr val="tx1"/>
                </a:solidFill>
              </a:rPr>
              <a:t>Dansk+historie</a:t>
            </a:r>
            <a:r>
              <a:rPr lang="da-DK" dirty="0" smtClean="0">
                <a:solidFill>
                  <a:schemeClr val="tx1"/>
                </a:solidFill>
              </a:rPr>
              <a:t>:	</a:t>
            </a:r>
            <a:r>
              <a:rPr lang="da-DK" dirty="0" smtClean="0">
                <a:solidFill>
                  <a:schemeClr val="tx1"/>
                </a:solidFill>
                <a:hlinkClick r:id="rId7"/>
              </a:rPr>
              <a:t>www.danmarkshistorien.dk</a:t>
            </a:r>
            <a:endParaRPr lang="da-DK" dirty="0" smtClean="0">
              <a:solidFill>
                <a:schemeClr val="tx1"/>
              </a:solidFill>
            </a:endParaRPr>
          </a:p>
          <a:p>
            <a:pPr algn="l"/>
            <a:r>
              <a:rPr lang="da-DK" dirty="0">
                <a:solidFill>
                  <a:schemeClr val="tx1"/>
                </a:solidFill>
              </a:rPr>
              <a:t>	</a:t>
            </a:r>
            <a:r>
              <a:rPr lang="da-DK" dirty="0" smtClean="0">
                <a:solidFill>
                  <a:schemeClr val="tx1"/>
                </a:solidFill>
              </a:rPr>
              <a:t>	</a:t>
            </a:r>
            <a:r>
              <a:rPr lang="da-DK" smtClean="0">
                <a:solidFill>
                  <a:schemeClr val="tx1"/>
                </a:solidFill>
              </a:rPr>
              <a:t>	</a:t>
            </a:r>
            <a:r>
              <a:rPr lang="da-DK" smtClean="0">
                <a:solidFill>
                  <a:schemeClr val="tx1"/>
                </a:solidFill>
                <a:hlinkClick r:id="rId8"/>
              </a:rPr>
              <a:t>www.bibliotek.dk</a:t>
            </a:r>
            <a:endParaRPr lang="da-DK" smtClean="0">
              <a:solidFill>
                <a:schemeClr val="tx1"/>
              </a:solidFill>
            </a:endParaRPr>
          </a:p>
          <a:p>
            <a:pPr algn="l"/>
            <a:endParaRPr lang="da-DK" smtClean="0">
              <a:solidFill>
                <a:schemeClr val="tx1"/>
              </a:solidFill>
            </a:endParaRPr>
          </a:p>
          <a:p>
            <a:pPr algn="l"/>
            <a:endParaRPr lang="da-DK" dirty="0" smtClean="0">
              <a:solidFill>
                <a:schemeClr val="tx1"/>
              </a:solidFill>
            </a:endParaRPr>
          </a:p>
          <a:p>
            <a:pPr algn="l"/>
            <a:endParaRPr lang="da-D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235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7992888" cy="5976664"/>
          </a:xfrm>
        </p:spPr>
        <p:txBody>
          <a:bodyPr>
            <a:normAutofit/>
          </a:bodyPr>
          <a:lstStyle/>
          <a:p>
            <a:r>
              <a:rPr lang="da-DK" sz="4400" dirty="0" smtClean="0">
                <a:solidFill>
                  <a:schemeClr val="tx1"/>
                </a:solidFill>
              </a:rPr>
              <a:t>Opgavens genre</a:t>
            </a:r>
          </a:p>
          <a:p>
            <a:pPr algn="l"/>
            <a:endParaRPr lang="da-DK" dirty="0" smtClean="0">
              <a:solidFill>
                <a:schemeClr val="tx1"/>
              </a:solidFill>
            </a:endParaRPr>
          </a:p>
          <a:p>
            <a:pPr algn="l"/>
            <a:r>
              <a:rPr lang="da-DK" dirty="0" smtClean="0">
                <a:solidFill>
                  <a:schemeClr val="tx1"/>
                </a:solidFill>
              </a:rPr>
              <a:t>DHO er en videnskabelig artikel, som skrives og læses af forskere eller andre interesserede, som formidler ny viden og som fokuserer på at informere om en undersøgelsesresultater.</a:t>
            </a:r>
            <a:endParaRPr lang="da-D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19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611560" y="620688"/>
            <a:ext cx="7992888" cy="5688632"/>
          </a:xfrm>
        </p:spPr>
        <p:txBody>
          <a:bodyPr>
            <a:normAutofit/>
          </a:bodyPr>
          <a:lstStyle/>
          <a:p>
            <a:r>
              <a:rPr lang="da-DK" sz="4400" dirty="0" smtClean="0">
                <a:solidFill>
                  <a:schemeClr val="tx1"/>
                </a:solidFill>
              </a:rPr>
              <a:t>Den gode opgave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da-DK" dirty="0" smtClean="0">
                <a:solidFill>
                  <a:schemeClr val="tx1"/>
                </a:solidFill>
              </a:rPr>
              <a:t>Bruger sin viden til et bestemt formål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da-DK" dirty="0" smtClean="0">
                <a:solidFill>
                  <a:schemeClr val="tx1"/>
                </a:solidFill>
              </a:rPr>
              <a:t>Går i dybden med et emne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da-DK" dirty="0" smtClean="0">
                <a:solidFill>
                  <a:schemeClr val="tx1"/>
                </a:solidFill>
              </a:rPr>
              <a:t>Har en god struktur og god sammenhæng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da-DK" dirty="0" smtClean="0">
                <a:solidFill>
                  <a:schemeClr val="tx1"/>
                </a:solidFill>
              </a:rPr>
              <a:t>Har dokumentation for sine påstande og konklusioner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da-DK" dirty="0" smtClean="0">
                <a:solidFill>
                  <a:schemeClr val="tx1"/>
                </a:solidFill>
              </a:rPr>
              <a:t>Bruger fagbegreber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da-DK" dirty="0" smtClean="0">
                <a:solidFill>
                  <a:schemeClr val="tx1"/>
                </a:solidFill>
              </a:rPr>
              <a:t>Kan arbejde på flere taksonomiske niveauer</a:t>
            </a:r>
          </a:p>
        </p:txBody>
      </p:sp>
    </p:spTree>
    <p:extLst>
      <p:ext uri="{BB962C8B-B14F-4D97-AF65-F5344CB8AC3E}">
        <p14:creationId xmlns:p14="http://schemas.microsoft.com/office/powerpoint/2010/main" val="108713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539552" y="620688"/>
            <a:ext cx="8064896" cy="5760640"/>
          </a:xfrm>
        </p:spPr>
        <p:txBody>
          <a:bodyPr>
            <a:normAutofit fontScale="92500"/>
          </a:bodyPr>
          <a:lstStyle/>
          <a:p>
            <a:r>
              <a:rPr lang="da-DK" sz="4400" dirty="0" smtClean="0">
                <a:solidFill>
                  <a:schemeClr val="tx1"/>
                </a:solidFill>
              </a:rPr>
              <a:t>Hvad skal opgaven indeholde</a:t>
            </a:r>
          </a:p>
          <a:p>
            <a:pPr marL="514350" indent="-514350" algn="l">
              <a:buFont typeface="+mj-lt"/>
              <a:buAutoNum type="arabicPeriod"/>
            </a:pPr>
            <a:r>
              <a:rPr lang="da-DK" dirty="0" smtClean="0">
                <a:solidFill>
                  <a:schemeClr val="tx1"/>
                </a:solidFill>
              </a:rPr>
              <a:t>Forsiden</a:t>
            </a:r>
          </a:p>
          <a:p>
            <a:pPr marL="514350" indent="-514350" algn="l">
              <a:buFont typeface="+mj-lt"/>
              <a:buAutoNum type="arabicPeriod"/>
            </a:pPr>
            <a:r>
              <a:rPr lang="da-DK" dirty="0" smtClean="0">
                <a:solidFill>
                  <a:schemeClr val="tx1"/>
                </a:solidFill>
              </a:rPr>
              <a:t>Indholdsfortegnelse</a:t>
            </a:r>
          </a:p>
          <a:p>
            <a:pPr marL="514350" indent="-514350" algn="l">
              <a:buFont typeface="+mj-lt"/>
              <a:buAutoNum type="arabicPeriod"/>
            </a:pPr>
            <a:r>
              <a:rPr lang="da-DK" b="1" dirty="0" smtClean="0">
                <a:solidFill>
                  <a:srgbClr val="FF0000"/>
                </a:solidFill>
              </a:rPr>
              <a:t>Indledning</a:t>
            </a:r>
          </a:p>
          <a:p>
            <a:pPr marL="514350" indent="-514350" algn="l">
              <a:buFont typeface="+mj-lt"/>
              <a:buAutoNum type="arabicPeriod"/>
            </a:pPr>
            <a:r>
              <a:rPr lang="da-DK" b="1" dirty="0" smtClean="0">
                <a:solidFill>
                  <a:srgbClr val="FF0000"/>
                </a:solidFill>
              </a:rPr>
              <a:t>Hoveddel</a:t>
            </a:r>
            <a:r>
              <a:rPr lang="da-DK" dirty="0" smtClean="0">
                <a:solidFill>
                  <a:srgbClr val="FF0000"/>
                </a:solidFill>
              </a:rPr>
              <a:t>	</a:t>
            </a:r>
            <a:r>
              <a:rPr lang="da-DK" b="1" dirty="0" smtClean="0">
                <a:solidFill>
                  <a:srgbClr val="FF0000"/>
                </a:solidFill>
              </a:rPr>
              <a:t>Den bærende del af opgaven</a:t>
            </a:r>
          </a:p>
          <a:p>
            <a:pPr marL="514350" indent="-514350" algn="l">
              <a:buFont typeface="+mj-lt"/>
              <a:buAutoNum type="arabicPeriod"/>
            </a:pPr>
            <a:r>
              <a:rPr lang="da-DK" b="1" dirty="0" smtClean="0">
                <a:solidFill>
                  <a:srgbClr val="FF0000"/>
                </a:solidFill>
              </a:rPr>
              <a:t>Konklusion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da-DK" dirty="0" smtClean="0">
                <a:solidFill>
                  <a:schemeClr val="tx1"/>
                </a:solidFill>
              </a:rPr>
              <a:t>Kildehenvisninger/noter gennem hele opgaven</a:t>
            </a:r>
          </a:p>
          <a:p>
            <a:pPr marL="514350" indent="-514350" algn="l">
              <a:buFont typeface="+mj-lt"/>
              <a:buAutoNum type="arabicPeriod"/>
            </a:pPr>
            <a:r>
              <a:rPr lang="da-DK" dirty="0" smtClean="0">
                <a:solidFill>
                  <a:schemeClr val="tx1"/>
                </a:solidFill>
              </a:rPr>
              <a:t>Sidetal</a:t>
            </a:r>
          </a:p>
          <a:p>
            <a:pPr marL="514350" indent="-514350" algn="l">
              <a:buFont typeface="+mj-lt"/>
              <a:buAutoNum type="arabicPeriod"/>
            </a:pPr>
            <a:r>
              <a:rPr lang="da-DK" dirty="0" smtClean="0">
                <a:solidFill>
                  <a:schemeClr val="tx1"/>
                </a:solidFill>
              </a:rPr>
              <a:t>Litteraturliste</a:t>
            </a:r>
          </a:p>
          <a:p>
            <a:pPr marL="514350" indent="-514350" algn="l">
              <a:buFont typeface="+mj-lt"/>
              <a:buAutoNum type="arabicPeriod"/>
            </a:pPr>
            <a:r>
              <a:rPr lang="da-DK" dirty="0" smtClean="0">
                <a:solidFill>
                  <a:schemeClr val="tx1"/>
                </a:solidFill>
              </a:rPr>
              <a:t>Bilag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4" name="Højre klammeparentes 3"/>
          <p:cNvSpPr/>
          <p:nvPr/>
        </p:nvSpPr>
        <p:spPr>
          <a:xfrm>
            <a:off x="2915816" y="2492896"/>
            <a:ext cx="216024" cy="151216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a-DK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20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827584" y="548680"/>
            <a:ext cx="7776864" cy="5760640"/>
          </a:xfrm>
        </p:spPr>
        <p:txBody>
          <a:bodyPr>
            <a:normAutofit/>
          </a:bodyPr>
          <a:lstStyle/>
          <a:p>
            <a:r>
              <a:rPr lang="da-DK" sz="4000" dirty="0" smtClean="0">
                <a:solidFill>
                  <a:schemeClr val="tx1"/>
                </a:solidFill>
              </a:rPr>
              <a:t>Hvad skal indledningen indeholde</a:t>
            </a:r>
          </a:p>
          <a:p>
            <a:pPr marL="514350" indent="-514350" algn="l">
              <a:buFont typeface="+mj-lt"/>
              <a:buAutoNum type="arabicPeriod"/>
            </a:pPr>
            <a:r>
              <a:rPr lang="da-DK" dirty="0" smtClean="0">
                <a:solidFill>
                  <a:schemeClr val="tx1"/>
                </a:solidFill>
              </a:rPr>
              <a:t>Præsentation af emne, </a:t>
            </a:r>
            <a:r>
              <a:rPr lang="da-DK" dirty="0" err="1" smtClean="0">
                <a:solidFill>
                  <a:schemeClr val="tx1"/>
                </a:solidFill>
              </a:rPr>
              <a:t>problem-formulering</a:t>
            </a:r>
            <a:r>
              <a:rPr lang="da-DK" dirty="0" smtClean="0">
                <a:solidFill>
                  <a:schemeClr val="tx1"/>
                </a:solidFill>
              </a:rPr>
              <a:t> samt begrundelse for valg af emne og problemformulering</a:t>
            </a:r>
          </a:p>
          <a:p>
            <a:pPr marL="514350" indent="-514350" algn="l">
              <a:buFont typeface="+mj-lt"/>
              <a:buAutoNum type="arabicPeriod"/>
            </a:pPr>
            <a:r>
              <a:rPr lang="da-DK" dirty="0" smtClean="0">
                <a:solidFill>
                  <a:schemeClr val="tx1"/>
                </a:solidFill>
              </a:rPr>
              <a:t>Opgavens struktur og hvordan man finder svar på de underordnede problemstillinger</a:t>
            </a:r>
          </a:p>
          <a:p>
            <a:pPr marL="514350" indent="-514350" algn="l">
              <a:buFont typeface="+mj-lt"/>
              <a:buAutoNum type="arabicPeriod"/>
            </a:pPr>
            <a:r>
              <a:rPr lang="da-DK" dirty="0" smtClean="0">
                <a:solidFill>
                  <a:schemeClr val="tx1"/>
                </a:solidFill>
              </a:rPr>
              <a:t>Opgavens fag, metoder og kilder/ materiale</a:t>
            </a:r>
            <a:endParaRPr lang="da-D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94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sz="4400" dirty="0" smtClean="0"/>
              <a:t>Hvad skal hoveddelen indeholde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 smtClean="0"/>
              <a:t>Her skal du besvare de underordnede problemstillinger.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 smtClean="0"/>
              <a:t>Du skal arbejde både redegørende, analyserende, fortolkende, diskuterende.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 smtClean="0"/>
              <a:t>Du skal foretage delkonklusioner efter hvert afsnit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0917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476672"/>
            <a:ext cx="8435280" cy="5649491"/>
          </a:xfrm>
        </p:spPr>
        <p:txBody>
          <a:bodyPr/>
          <a:lstStyle/>
          <a:p>
            <a:pPr marL="0" indent="0">
              <a:buNone/>
            </a:pPr>
            <a:r>
              <a:rPr lang="da-DK" sz="4000" dirty="0" smtClean="0"/>
              <a:t>Hvad skal hovedkonklusionen indeholde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 smtClean="0"/>
              <a:t>Her sammenfatter du din undersøgelses mange resultater (hoveddelens delkonklusioner)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 smtClean="0"/>
              <a:t>Her giver du svar på din overordnede problemformulering, som du formulerede i indledningen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362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sz="4400" dirty="0" smtClean="0"/>
              <a:t>Taksonomiske niveauer</a:t>
            </a:r>
          </a:p>
          <a:p>
            <a:pPr marL="0" indent="0" algn="ctr">
              <a:buNone/>
            </a:pPr>
            <a:endParaRPr lang="da-DK" sz="4400" dirty="0" smtClean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217952"/>
              </p:ext>
            </p:extLst>
          </p:nvPr>
        </p:nvGraphicFramePr>
        <p:xfrm>
          <a:off x="1524000" y="1397000"/>
          <a:ext cx="6096000" cy="4511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3200" dirty="0" smtClean="0">
                          <a:solidFill>
                            <a:schemeClr val="tx1"/>
                          </a:solidFill>
                        </a:rPr>
                        <a:t>Historie</a:t>
                      </a:r>
                      <a:endParaRPr lang="da-DK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3200" dirty="0" smtClean="0">
                          <a:solidFill>
                            <a:schemeClr val="tx1"/>
                          </a:solidFill>
                        </a:rPr>
                        <a:t>Dansk</a:t>
                      </a:r>
                      <a:endParaRPr lang="da-DK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/>
                        <a:t>Redegørelse </a:t>
                      </a:r>
                    </a:p>
                    <a:p>
                      <a:r>
                        <a:rPr lang="da-DK" dirty="0" smtClean="0"/>
                        <a:t>= gengivelse af viden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i="0" dirty="0" smtClean="0"/>
                        <a:t>Redegørelse </a:t>
                      </a:r>
                    </a:p>
                    <a:p>
                      <a:r>
                        <a:rPr lang="da-DK" dirty="0" smtClean="0"/>
                        <a:t>= gengivelse af viden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/>
                        <a:t>Analyse </a:t>
                      </a:r>
                    </a:p>
                    <a:p>
                      <a:r>
                        <a:rPr lang="da-DK" dirty="0" smtClean="0"/>
                        <a:t>= selvstændig undersøgelse og dokumentation af iagttagelser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/>
                        <a:t>Analyse</a:t>
                      </a:r>
                      <a:r>
                        <a:rPr lang="da-DK" dirty="0" smtClean="0"/>
                        <a:t> </a:t>
                      </a:r>
                    </a:p>
                    <a:p>
                      <a:r>
                        <a:rPr lang="da-DK" dirty="0" smtClean="0"/>
                        <a:t>= selvstændig undersøgelse og dokumentation af iagttagelser</a:t>
                      </a:r>
                    </a:p>
                    <a:p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/>
                        <a:t>Vurdering</a:t>
                      </a:r>
                    </a:p>
                    <a:p>
                      <a:r>
                        <a:rPr lang="da-DK" dirty="0" smtClean="0"/>
                        <a:t>= stillingstagen til mulige årsager/konsekvenser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/>
                        <a:t>Fortolkning</a:t>
                      </a:r>
                    </a:p>
                    <a:p>
                      <a:r>
                        <a:rPr lang="da-DK" dirty="0" smtClean="0"/>
                        <a:t>= sammenfatning af analyse til helhedsforståelse af teksten</a:t>
                      </a:r>
                      <a:endParaRPr lang="da-DK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/>
                        <a:t>Diskussion</a:t>
                      </a:r>
                    </a:p>
                    <a:p>
                      <a:r>
                        <a:rPr lang="da-DK" dirty="0" smtClean="0"/>
                        <a:t>= af flere mulige muligheder/synspunkter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 smtClean="0">
                          <a:solidFill>
                            <a:schemeClr val="tx1"/>
                          </a:solidFill>
                        </a:rPr>
                        <a:t>Perspektivering</a:t>
                      </a:r>
                    </a:p>
                    <a:p>
                      <a:r>
                        <a:rPr lang="da-DK" dirty="0" smtClean="0"/>
                        <a:t>= relatere værket til litterære, historiske</a:t>
                      </a:r>
                      <a:r>
                        <a:rPr lang="da-DK" baseline="0" dirty="0" smtClean="0"/>
                        <a:t> etc. </a:t>
                      </a:r>
                      <a:r>
                        <a:rPr lang="da-DK" dirty="0" smtClean="0"/>
                        <a:t>forhold uden for værket selv</a:t>
                      </a:r>
                      <a:endParaRPr lang="da-DK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786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383</Words>
  <Application>Microsoft Office PowerPoint</Application>
  <PresentationFormat>Skærmshow (4:3)</PresentationFormat>
  <Paragraphs>94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11</vt:i4>
      </vt:variant>
    </vt:vector>
  </HeadingPairs>
  <TitlesOfParts>
    <vt:vector size="12" baseType="lpstr">
      <vt:lpstr>Kontortema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Ditte Smith</dc:creator>
  <cp:lastModifiedBy>Ditte Smith</cp:lastModifiedBy>
  <cp:revision>1</cp:revision>
  <dcterms:created xsi:type="dcterms:W3CDTF">2013-06-14T08:58:21Z</dcterms:created>
  <dcterms:modified xsi:type="dcterms:W3CDTF">2013-06-14T08:59:42Z</dcterms:modified>
</cp:coreProperties>
</file>