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32"/>
  </p:notesMasterIdLst>
  <p:sldIdLst>
    <p:sldId id="263" r:id="rId2"/>
    <p:sldId id="264" r:id="rId3"/>
    <p:sldId id="316" r:id="rId4"/>
    <p:sldId id="267" r:id="rId5"/>
    <p:sldId id="274" r:id="rId6"/>
    <p:sldId id="306" r:id="rId7"/>
    <p:sldId id="277" r:id="rId8"/>
    <p:sldId id="279" r:id="rId9"/>
    <p:sldId id="324" r:id="rId10"/>
    <p:sldId id="286" r:id="rId11"/>
    <p:sldId id="288" r:id="rId12"/>
    <p:sldId id="310" r:id="rId13"/>
    <p:sldId id="338" r:id="rId14"/>
    <p:sldId id="340" r:id="rId15"/>
    <p:sldId id="299" r:id="rId16"/>
    <p:sldId id="319" r:id="rId17"/>
    <p:sldId id="317" r:id="rId18"/>
    <p:sldId id="341" r:id="rId19"/>
    <p:sldId id="323" r:id="rId20"/>
    <p:sldId id="281" r:id="rId21"/>
    <p:sldId id="282" r:id="rId22"/>
    <p:sldId id="283" r:id="rId23"/>
    <p:sldId id="284" r:id="rId24"/>
    <p:sldId id="325" r:id="rId25"/>
    <p:sldId id="326" r:id="rId26"/>
    <p:sldId id="327" r:id="rId27"/>
    <p:sldId id="328" r:id="rId28"/>
    <p:sldId id="329" r:id="rId29"/>
    <p:sldId id="330" r:id="rId30"/>
    <p:sldId id="342" r:id="rId31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37330" autoAdjust="0"/>
  </p:normalViewPr>
  <p:slideViewPr>
    <p:cSldViewPr snapToGrid="0">
      <p:cViewPr varScale="1">
        <p:scale>
          <a:sx n="25" d="100"/>
          <a:sy n="25" d="100"/>
        </p:scale>
        <p:origin x="-152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A35A9-8327-44A5-8CE4-0C149E58040F}" type="datetimeFigureOut">
              <a:rPr lang="da-DK" smtClean="0"/>
              <a:t>24-01-2014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F3E1C-27CA-4BC4-A240-3BD39C970D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7804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a-DK" dirty="0" smtClean="0"/>
              <a:t>Kort</a:t>
            </a:r>
            <a:r>
              <a:rPr lang="da-DK" baseline="0" dirty="0" smtClean="0"/>
              <a:t> oplæg på en halv time  </a:t>
            </a:r>
          </a:p>
          <a:p>
            <a:r>
              <a:rPr lang="da-DK" dirty="0" smtClean="0"/>
              <a:t>- Hav</a:t>
            </a:r>
            <a:r>
              <a:rPr lang="da-DK" baseline="0" dirty="0" smtClean="0"/>
              <a:t> FG innovationstillæg fremme (elektronisk udgave er der ”hyperlink” til hjemmesider, f.eks. Eksempel på en innovations-synopsis)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E1C-27CA-4BC4-A240-3BD39C970D0B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25330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1</a:t>
            </a:r>
            <a:r>
              <a:rPr lang="da-DK" baseline="0" dirty="0" smtClean="0"/>
              <a:t> af 5 faglige pinde (se i tillægget for de næste fag-pinde eller download PPT, så er der ekstra-materiale)</a:t>
            </a:r>
            <a:endParaRPr lang="da-DK" dirty="0" smtClean="0"/>
          </a:p>
          <a:p>
            <a:r>
              <a:rPr lang="da-DK" dirty="0" smtClean="0"/>
              <a:t>DET ER DE FAGLIGE</a:t>
            </a:r>
            <a:r>
              <a:rPr lang="da-DK" baseline="0" dirty="0" smtClean="0"/>
              <a:t> MÅL DER GÆLDER!!!</a:t>
            </a:r>
          </a:p>
          <a:p>
            <a:r>
              <a:rPr lang="da-DK" baseline="0" dirty="0" smtClean="0"/>
              <a:t>(Bemærk tilegne, IKKE anvendelse endnu!)</a:t>
            </a:r>
          </a:p>
          <a:p>
            <a:r>
              <a:rPr lang="da-DK" baseline="0" dirty="0" smtClean="0"/>
              <a:t>Jysk gymnasium: Innovation kernefagligt - kernefagligt på en konkret sag/problem (i underspørgsmål) og slutteligt i vurderingen af fagenes muligheder og begrænsninger. </a:t>
            </a:r>
          </a:p>
          <a:p>
            <a:endParaRPr lang="da-DK" baseline="0" dirty="0" smtClean="0"/>
          </a:p>
          <a:p>
            <a:r>
              <a:rPr lang="da-DK" baseline="0" dirty="0" smtClean="0"/>
              <a:t>OBS: I princippet må man gerne lave en dårlig innovationsløsning, bare man kan bruge fagene til at ”pege” på problemerne (kernefaglig brug af ens fag).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E1C-27CA-4BC4-A240-3BD39C970D0B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3217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E1C-27CA-4BC4-A240-3BD39C970D0B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09861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E1C-27CA-4BC4-A240-3BD39C970D0B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02302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E1C-27CA-4BC4-A240-3BD39C970D0B}" type="slidenum">
              <a:rPr lang="da-DK" smtClean="0"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736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17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18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19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662520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20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21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22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Ud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23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24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Emne – Sag – Problemformulering – behandling - fremlæggelse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26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27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28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29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E1C-27CA-4BC4-A240-3BD39C970D0B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1634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E1C-27CA-4BC4-A240-3BD39C970D0B}" type="slidenum">
              <a:rPr lang="da-DK" smtClean="0"/>
              <a:t>30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2415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12476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a-DK" baseline="0" dirty="0" smtClean="0"/>
          </a:p>
          <a:p>
            <a:pPr marL="171450" indent="-171450">
              <a:buFontTx/>
              <a:buChar char="-"/>
            </a:pPr>
            <a:endParaRPr lang="da-DK" baseline="0" dirty="0" smtClean="0"/>
          </a:p>
          <a:p>
            <a:pPr marL="171450" indent="-171450">
              <a:buFontTx/>
              <a:buChar char="-"/>
            </a:pPr>
            <a:endParaRPr lang="da-DK" baseline="0" dirty="0" smtClean="0"/>
          </a:p>
          <a:p>
            <a:pPr marL="171450" indent="-171450">
              <a:buFontTx/>
              <a:buChar char="-"/>
            </a:pPr>
            <a:endParaRPr lang="da-DK" dirty="0" smtClean="0"/>
          </a:p>
          <a:p>
            <a:pPr marL="171450" indent="-171450">
              <a:buFontTx/>
              <a:buChar char="-"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Faglige mål de samme, men spørgsmål</a:t>
            </a:r>
            <a:r>
              <a:rPr lang="da-DK" baseline="0" dirty="0" smtClean="0"/>
              <a:t> skal være dækket ind!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baseline="0" dirty="0" smtClean="0"/>
              <a:t>Man skal kun vise sider: Man skal ikke vise det hele! (prioriteringen). Opgaven må ikke være sværere/tungere end en alm. AT-opgave.</a:t>
            </a:r>
          </a:p>
          <a:p>
            <a:endParaRPr lang="da-DK" dirty="0" smtClean="0"/>
          </a:p>
          <a:p>
            <a:r>
              <a:rPr lang="da-DK" dirty="0" smtClean="0"/>
              <a:t>Se FG hæfte s. 5 for </a:t>
            </a:r>
            <a:r>
              <a:rPr lang="da-DK" baseline="0" dirty="0" smtClean="0"/>
              <a:t>3. kolonne i </a:t>
            </a:r>
            <a:r>
              <a:rPr lang="da-DK" baseline="0" dirty="0" err="1" smtClean="0"/>
              <a:t>synopsisskabelon</a:t>
            </a:r>
            <a:r>
              <a:rPr lang="da-DK" baseline="0" dirty="0" smtClean="0"/>
              <a:t> + prioritering.</a:t>
            </a:r>
          </a:p>
          <a:p>
            <a:endParaRPr lang="da-DK" baseline="0" dirty="0" smtClean="0"/>
          </a:p>
          <a:p>
            <a:endParaRPr lang="da-DK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E1C-27CA-4BC4-A240-3BD39C970D0B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5789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Så er der alt det imellem problemformulering og konklusion</a:t>
            </a:r>
            <a:r>
              <a:rPr lang="da-DK" dirty="0" smtClean="0">
                <a:sym typeface="Wingdings" panose="05000000000000000000" pitchFamily="2" charset="2"/>
              </a:rPr>
              <a:t></a:t>
            </a:r>
          </a:p>
          <a:p>
            <a:r>
              <a:rPr lang="da-DK" dirty="0" smtClean="0">
                <a:sym typeface="Wingdings" panose="05000000000000000000" pitchFamily="2" charset="2"/>
              </a:rPr>
              <a:t>Hyperlink</a:t>
            </a:r>
            <a:r>
              <a:rPr lang="da-DK" baseline="0" dirty="0" smtClean="0">
                <a:sym typeface="Wingdings" panose="05000000000000000000" pitchFamily="2" charset="2"/>
              </a:rPr>
              <a:t> til eksempel på innovation.</a:t>
            </a:r>
            <a:endParaRPr lang="da-DK" dirty="0" smtClean="0"/>
          </a:p>
          <a:p>
            <a:r>
              <a:rPr lang="da-DK" dirty="0" smtClean="0"/>
              <a:t>Dernæst:</a:t>
            </a:r>
          </a:p>
          <a:p>
            <a:pPr hangingPunct="0"/>
            <a:r>
              <a:rPr lang="da-DK" sz="1200" b="1" dirty="0" smtClean="0"/>
              <a:t>Præsentation af de underspørgsmål, der er arbejdet med </a:t>
            </a:r>
            <a:br>
              <a:rPr lang="da-DK" sz="1200" b="1" dirty="0" smtClean="0"/>
            </a:br>
            <a:r>
              <a:rPr lang="da-DK" sz="1200" b="1" dirty="0" smtClean="0"/>
              <a:t>Diskussion af hvilke materialer, metoder og teorier, der er relevante i arbejdet med underspørgsmålene</a:t>
            </a:r>
            <a:br>
              <a:rPr lang="da-DK" sz="1200" b="1" dirty="0" smtClean="0"/>
            </a:br>
            <a:r>
              <a:rPr lang="da-DK" sz="1200" b="1" dirty="0" smtClean="0"/>
              <a:t>Konklusioner på arbejdet med de enkelte underspørgsmål </a:t>
            </a:r>
            <a:endParaRPr lang="da-DK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/>
              <a:t>Og andre krav i kan læse om</a:t>
            </a:r>
            <a:r>
              <a:rPr lang="da-DK" baseline="0" dirty="0" smtClean="0"/>
              <a:t> med underspørgsmål, </a:t>
            </a:r>
            <a:r>
              <a:rPr lang="da-DK" dirty="0" smtClean="0"/>
              <a:t>men lige</a:t>
            </a:r>
            <a:r>
              <a:rPr lang="da-DK" baseline="0" dirty="0" smtClean="0"/>
              <a:t> </a:t>
            </a:r>
            <a:r>
              <a:rPr lang="da-DK" u="sng" baseline="0" dirty="0" smtClean="0"/>
              <a:t>angående prioriteringen er vigtig!</a:t>
            </a:r>
            <a:endParaRPr lang="da-DK" u="sng" dirty="0" smtClean="0"/>
          </a:p>
          <a:p>
            <a:endParaRPr lang="da-DK" u="sng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6D6-1497-4C24-96FB-76238CE8390F}" type="slidenum">
              <a:rPr lang="da-DK" smtClean="0"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637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E1C-27CA-4BC4-A240-3BD39C970D0B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8001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A860-FE07-4CC4-A7B6-D3D48CCB89C4}" type="datetime1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B0C6-DFF0-4F1B-B00E-0244B8C97ADD}" type="datetime1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AF6-23D6-416D-9F41-67D5E3C2B7D9}" type="datetime1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DF97A-DF67-46AC-8245-14AA9EA7A9B4}" type="datetime1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7C71B36-7AB3-43B8-958F-8C5F1AFB3560}" type="datetime1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9867-DE10-42BC-88DC-96E64FC0B2AF}" type="datetime1">
              <a:rPr lang="en-US" smtClean="0"/>
              <a:t>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15AB-BCC4-4044-8109-3A5FCDD2F09F}" type="datetime1">
              <a:rPr lang="en-US" smtClean="0"/>
              <a:t>1/24/2014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48C0E-7CD0-4922-B11D-8B015E976E71}" type="datetime1">
              <a:rPr lang="en-US" smtClean="0"/>
              <a:t>1/24/2014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2877-CD1C-48CC-BED1-49904E3A43FE}" type="datetime1">
              <a:rPr lang="en-US" smtClean="0"/>
              <a:t>1/24/2014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9AF5-845C-4BD3-87A2-FEB188C32862}" type="datetime1">
              <a:rPr lang="en-US" smtClean="0"/>
              <a:t>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531F-56E0-48E8-8D32-D1FA5E0EA1ED}" type="datetime1">
              <a:rPr lang="en-US" smtClean="0"/>
              <a:t>1/24/2014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CF7850E-2B54-4778-AA99-8EDB3A4205D2}" type="datetime1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Innovation%20i%20AT-%20diagra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hyperlink" Target="AT14-opgaven.pdf" TargetMode="Externa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Opgave%20i%20grupper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undervisning.videnskab.dk/" TargetMode="External"/><Relationship Id="rId3" Type="http://schemas.openxmlformats.org/officeDocument/2006/relationships/hyperlink" Target="http://www.uvm.dk/Uddannelser-og-dagtilbud/Gymnasiale-uddannelser/Studieretninger-og-fag/Forsoegsfag-i-de-gymnasiale-uddannelser/Innovation-i-AT" TargetMode="External"/><Relationship Id="rId7" Type="http://schemas.openxmlformats.org/officeDocument/2006/relationships/hyperlink" Target="https://www.egaa-gym.dk/undervisningen/innovation/litteratu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gaa-gym.dk/undervisningen/innovation/" TargetMode="External"/><Relationship Id="rId5" Type="http://schemas.openxmlformats.org/officeDocument/2006/relationships/hyperlink" Target="http://www.emu.dk/omraade/stx/fag/almen-studieforberedelse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www.uvm.dk/Uddannelser-og-dagtilbud/Gymnasiale-uddannelser/Studieretninger-og-fag/Fag-paa-stx/Almen-studieforberedelse-stx" TargetMode="External"/><Relationship Id="rId9" Type="http://schemas.openxmlformats.org/officeDocument/2006/relationships/hyperlink" Target="http://www.ungvoks.dk/gymnasiedage12/powerpoints12/MichaelPaulsen.pdf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Innovation i AT</a:t>
            </a:r>
            <a:endParaRPr lang="da-DK" dirty="0"/>
          </a:p>
        </p:txBody>
      </p:sp>
      <p:sp>
        <p:nvSpPr>
          <p:cNvPr id="3" name="Tekstboks 2"/>
          <p:cNvSpPr txBox="1"/>
          <p:nvPr/>
        </p:nvSpPr>
        <p:spPr>
          <a:xfrm>
            <a:off x="6437376" y="5877273"/>
            <a:ext cx="540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Frederiksborg Gymnasium og HF januar 2014 </a:t>
            </a:r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8544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Mundtlig </a:t>
            </a:r>
            <a:r>
              <a:rPr lang="da-DK" dirty="0" smtClean="0">
                <a:solidFill>
                  <a:srgbClr val="FF0000"/>
                </a:solidFill>
              </a:rPr>
              <a:t>fremlæggelse</a:t>
            </a:r>
            <a:r>
              <a:rPr lang="da-DK" dirty="0" smtClean="0"/>
              <a:t> og </a:t>
            </a:r>
            <a:r>
              <a:rPr lang="da-DK" dirty="0" smtClean="0">
                <a:solidFill>
                  <a:srgbClr val="FF0000"/>
                </a:solidFill>
              </a:rPr>
              <a:t>dialog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hangingPunct="0">
              <a:buNone/>
            </a:pPr>
            <a:r>
              <a:rPr lang="da-DK" sz="2800" dirty="0" smtClean="0"/>
              <a:t>Foregår </a:t>
            </a:r>
            <a:r>
              <a:rPr lang="da-DK" sz="2800" dirty="0"/>
              <a:t>efter gældende læreplan, og er</a:t>
            </a:r>
            <a:r>
              <a:rPr lang="da-DK" sz="2800" dirty="0" smtClean="0"/>
              <a:t>:</a:t>
            </a:r>
            <a:br>
              <a:rPr lang="da-DK" sz="2800" dirty="0" smtClean="0"/>
            </a:br>
            <a:endParaRPr lang="da-DK" sz="2800" dirty="0"/>
          </a:p>
          <a:p>
            <a:pPr marL="0" indent="0" algn="ctr" hangingPunct="0">
              <a:buNone/>
            </a:pPr>
            <a:r>
              <a:rPr lang="da-DK" sz="2800" b="1" i="1" dirty="0"/>
              <a:t>- en præsentation med udgangspunkt i synopsen </a:t>
            </a:r>
            <a:r>
              <a:rPr lang="da-DK" sz="2800" b="1" i="1" dirty="0" smtClean="0"/>
              <a:t/>
            </a:r>
            <a:br>
              <a:rPr lang="da-DK" sz="2800" b="1" i="1" dirty="0" smtClean="0"/>
            </a:br>
            <a:r>
              <a:rPr lang="da-DK" sz="2800" b="1" i="1" dirty="0" smtClean="0"/>
              <a:t>og </a:t>
            </a:r>
            <a:r>
              <a:rPr lang="da-DK" sz="2800" b="1" i="1" dirty="0"/>
              <a:t>en uddybende </a:t>
            </a:r>
            <a:r>
              <a:rPr lang="da-DK" sz="2800" b="1" i="1" dirty="0" smtClean="0"/>
              <a:t>dialog</a:t>
            </a:r>
            <a:endParaRPr lang="da-DK" sz="2800" b="1" i="1" dirty="0"/>
          </a:p>
          <a:p>
            <a:pPr marL="0" indent="0" hangingPunct="0">
              <a:buNone/>
            </a:pPr>
            <a:r>
              <a:rPr lang="da-DK" sz="2800" dirty="0"/>
              <a:t/>
            </a:r>
            <a:br>
              <a:rPr lang="da-DK" sz="2800" dirty="0"/>
            </a:br>
            <a:r>
              <a:rPr lang="da-DK" sz="2800" b="1" dirty="0" smtClean="0"/>
              <a:t>Præsentationen indeholder en </a:t>
            </a:r>
            <a:r>
              <a:rPr lang="da-DK" sz="2800" b="1" dirty="0"/>
              <a:t>omtale af løsningsforslaget</a:t>
            </a:r>
            <a:r>
              <a:rPr lang="da-DK" sz="2800" dirty="0"/>
              <a:t>, og evt. kort fremvisning af produktet fx video eller dele heraf (10-12 min). </a:t>
            </a:r>
          </a:p>
          <a:p>
            <a:pPr marL="0" indent="0" hangingPunct="0">
              <a:buNone/>
            </a:pPr>
            <a:r>
              <a:rPr lang="da-DK" sz="2800" b="1" dirty="0" smtClean="0"/>
              <a:t>Dialog</a:t>
            </a:r>
            <a:r>
              <a:rPr lang="da-DK" sz="2800" dirty="0" smtClean="0"/>
              <a:t> </a:t>
            </a:r>
            <a:r>
              <a:rPr lang="da-DK" sz="2800" dirty="0"/>
              <a:t>om anvendelse af faglig viden og faglige metoder i undersøgelse af </a:t>
            </a:r>
            <a:r>
              <a:rPr lang="da-DK" sz="2800" dirty="0" smtClean="0"/>
              <a:t>problemet</a:t>
            </a:r>
            <a:r>
              <a:rPr lang="da-DK" sz="2800" dirty="0"/>
              <a:t>, udvikling af løsningsforslaget </a:t>
            </a:r>
            <a:r>
              <a:rPr lang="da-DK" sz="2800" b="1" dirty="0"/>
              <a:t>og/</a:t>
            </a:r>
            <a:r>
              <a:rPr lang="da-DK" sz="2800" b="1" u="sng" dirty="0"/>
              <a:t>eller</a:t>
            </a:r>
            <a:r>
              <a:rPr lang="da-DK" sz="2800" dirty="0"/>
              <a:t> vurderingen af </a:t>
            </a:r>
            <a:r>
              <a:rPr lang="da-DK" sz="2800" dirty="0" smtClean="0"/>
              <a:t>løsningsforslaget</a:t>
            </a:r>
            <a:endParaRPr lang="da-DK" sz="2800" b="1" dirty="0"/>
          </a:p>
          <a:p>
            <a:pPr marL="0" lvl="0" indent="0">
              <a:buNone/>
            </a:pPr>
            <a:endParaRPr lang="da-DK" sz="2800" b="1" dirty="0" smtClean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4" y="-684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74186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980728"/>
            <a:ext cx="10972800" cy="1728192"/>
          </a:xfrm>
        </p:spPr>
        <p:txBody>
          <a:bodyPr>
            <a:normAutofit/>
          </a:bodyPr>
          <a:lstStyle/>
          <a:p>
            <a:pPr marL="0" indent="0" algn="l" hangingPunct="0"/>
            <a:r>
              <a:rPr lang="da-DK" b="1" dirty="0" smtClean="0"/>
              <a:t>Bedømmelse 1:</a:t>
            </a:r>
            <a:r>
              <a:rPr lang="da-DK" dirty="0" smtClean="0"/>
              <a:t> </a:t>
            </a:r>
            <a:r>
              <a:rPr lang="da-DK" sz="3200" u="sng" dirty="0" smtClean="0"/>
              <a:t>Tilegne</a:t>
            </a:r>
            <a:r>
              <a:rPr lang="da-DK" sz="3200" dirty="0" smtClean="0"/>
              <a:t> </a:t>
            </a:r>
            <a:r>
              <a:rPr lang="da-DK" sz="3200" dirty="0"/>
              <a:t>sig viden om en sag med anvendelse af relevante fag og faglige metoder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3140968"/>
            <a:ext cx="10972800" cy="3528392"/>
          </a:xfrm>
        </p:spPr>
        <p:txBody>
          <a:bodyPr>
            <a:normAutofit/>
          </a:bodyPr>
          <a:lstStyle/>
          <a:p>
            <a:pPr hangingPunct="0"/>
            <a:r>
              <a:rPr lang="da-DK" sz="2800" dirty="0" smtClean="0"/>
              <a:t>I </a:t>
            </a:r>
            <a:r>
              <a:rPr lang="da-DK" sz="2800" dirty="0"/>
              <a:t>en AT opgave med innovation bedømmes hvordan fagene og deres metoder er anvendt til at </a:t>
            </a:r>
            <a:r>
              <a:rPr lang="da-DK" sz="2800" u="sng" dirty="0"/>
              <a:t>undersøge</a:t>
            </a:r>
            <a:r>
              <a:rPr lang="da-DK" sz="2800" dirty="0"/>
              <a:t> sagen, til at </a:t>
            </a:r>
            <a:r>
              <a:rPr lang="da-DK" sz="2800" u="sng" dirty="0"/>
              <a:t>udarbejde løsningsforslag </a:t>
            </a:r>
            <a:r>
              <a:rPr lang="da-DK" sz="2800" b="1" dirty="0"/>
              <a:t>og/eller</a:t>
            </a:r>
            <a:r>
              <a:rPr lang="da-DK" sz="2800" dirty="0"/>
              <a:t> til at </a:t>
            </a:r>
            <a:r>
              <a:rPr lang="da-DK" sz="2800" u="sng" dirty="0"/>
              <a:t>vurdere løsningsforslaget</a:t>
            </a:r>
            <a:r>
              <a:rPr lang="da-DK" sz="2800" dirty="0"/>
              <a:t>. </a:t>
            </a:r>
          </a:p>
          <a:p>
            <a:pPr hangingPunct="0"/>
            <a:r>
              <a:rPr lang="da-DK" sz="2800" dirty="0"/>
              <a:t>Bedømmelsen skal være ud fra elevens </a:t>
            </a:r>
            <a:r>
              <a:rPr lang="da-DK" sz="2800" b="1" dirty="0"/>
              <a:t>prioritering</a:t>
            </a:r>
            <a:r>
              <a:rPr lang="da-DK" sz="2800" dirty="0"/>
              <a:t> af, hvor faglighed anvendes.</a:t>
            </a:r>
          </a:p>
          <a:p>
            <a:pPr marL="0" lvl="0" indent="0">
              <a:buNone/>
            </a:pPr>
            <a:endParaRPr lang="da-DK" sz="2800" b="1" dirty="0" smtClean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ktangel 3"/>
          <p:cNvSpPr/>
          <p:nvPr/>
        </p:nvSpPr>
        <p:spPr>
          <a:xfrm>
            <a:off x="8904639" y="6206804"/>
            <a:ext cx="22325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a-DK" sz="2800" i="1" dirty="0">
                <a:solidFill>
                  <a:srgbClr val="FF0000"/>
                </a:solidFill>
              </a:rPr>
              <a:t>Tillæg s. </a:t>
            </a:r>
            <a:r>
              <a:rPr lang="da-DK" sz="2800" i="1" dirty="0" smtClean="0">
                <a:solidFill>
                  <a:srgbClr val="FF0000"/>
                </a:solidFill>
              </a:rPr>
              <a:t>3-4 </a:t>
            </a:r>
            <a:endParaRPr lang="da-DK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126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FF0000"/>
                </a:solidFill>
              </a:rPr>
              <a:t>Hvad nu? </a:t>
            </a:r>
            <a:r>
              <a:rPr lang="da-DK" dirty="0" smtClean="0"/>
              <a:t>- og råd </a:t>
            </a:r>
            <a:r>
              <a:rPr lang="da-DK" dirty="0"/>
              <a:t>og vink</a:t>
            </a:r>
          </a:p>
        </p:txBody>
      </p:sp>
      <p:sp>
        <p:nvSpPr>
          <p:cNvPr id="7" name="Pladsholder til tekst 6"/>
          <p:cNvSpPr>
            <a:spLocks noGrp="1"/>
          </p:cNvSpPr>
          <p:nvPr>
            <p:ph type="body" idx="1"/>
          </p:nvPr>
        </p:nvSpPr>
        <p:spPr>
          <a:xfrm>
            <a:off x="0" y="1987665"/>
            <a:ext cx="4893425" cy="720991"/>
          </a:xfrm>
        </p:spPr>
        <p:txBody>
          <a:bodyPr/>
          <a:lstStyle/>
          <a:p>
            <a:pPr lvl="1"/>
            <a:r>
              <a:rPr lang="da-DK" sz="4000" dirty="0" smtClean="0">
                <a:solidFill>
                  <a:srgbClr val="FF0000"/>
                </a:solidFill>
              </a:rPr>
              <a:t>Eleverne</a:t>
            </a:r>
            <a:endParaRPr lang="da-DK" sz="4000" dirty="0">
              <a:solidFill>
                <a:srgbClr val="FF0000"/>
              </a:solidFill>
            </a:endParaRPr>
          </a:p>
          <a:p>
            <a:pPr lvl="1"/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2"/>
          </p:nvPr>
        </p:nvSpPr>
        <p:spPr>
          <a:xfrm>
            <a:off x="365760" y="2507673"/>
            <a:ext cx="5933440" cy="3994727"/>
          </a:xfrm>
        </p:spPr>
        <p:txBody>
          <a:bodyPr>
            <a:normAutofit fontScale="92500"/>
          </a:bodyPr>
          <a:lstStyle/>
          <a:p>
            <a:r>
              <a:rPr lang="da-DK" sz="3200" dirty="0" smtClean="0"/>
              <a:t>AT-innovationscafé (SK/Ussing)</a:t>
            </a:r>
            <a:endParaRPr lang="da-DK" sz="3200" dirty="0"/>
          </a:p>
          <a:p>
            <a:r>
              <a:rPr lang="da-DK" sz="3200" dirty="0"/>
              <a:t> </a:t>
            </a:r>
            <a:r>
              <a:rPr lang="da-DK" sz="3200" dirty="0" smtClean="0"/>
              <a:t>Opfordr kun elever med ”særlige kompetencer” til at vælge AT-innovation</a:t>
            </a:r>
          </a:p>
          <a:p>
            <a:r>
              <a:rPr lang="da-DK" sz="3200" dirty="0" smtClean="0"/>
              <a:t>Elever </a:t>
            </a:r>
            <a:r>
              <a:rPr lang="da-DK" sz="3200" dirty="0"/>
              <a:t>skal ”</a:t>
            </a:r>
            <a:r>
              <a:rPr lang="da-DK" sz="3200" dirty="0" err="1"/>
              <a:t>tilvælge</a:t>
            </a:r>
            <a:r>
              <a:rPr lang="da-DK" sz="3200" dirty="0"/>
              <a:t>” AT med </a:t>
            </a:r>
            <a:r>
              <a:rPr lang="da-DK" sz="3200" dirty="0" smtClean="0"/>
              <a:t>innovation på blanket</a:t>
            </a:r>
            <a:endParaRPr lang="da-DK" sz="3200" dirty="0"/>
          </a:p>
          <a:p>
            <a:r>
              <a:rPr lang="da-DK" sz="3200" dirty="0"/>
              <a:t> </a:t>
            </a:r>
            <a:r>
              <a:rPr lang="da-DK" sz="3200" dirty="0" err="1" smtClean="0"/>
              <a:t>FGs</a:t>
            </a:r>
            <a:r>
              <a:rPr lang="da-DK" sz="3200" dirty="0" smtClean="0"/>
              <a:t> elevtillæg til AT</a:t>
            </a:r>
          </a:p>
          <a:p>
            <a:r>
              <a:rPr lang="da-DK" sz="3200" dirty="0"/>
              <a:t>SK</a:t>
            </a:r>
          </a:p>
          <a:p>
            <a:endParaRPr lang="da-DK" sz="2400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3"/>
          </p:nvPr>
        </p:nvSpPr>
        <p:spPr>
          <a:xfrm>
            <a:off x="6303818" y="1981200"/>
            <a:ext cx="4815286" cy="707136"/>
          </a:xfrm>
        </p:spPr>
        <p:txBody>
          <a:bodyPr/>
          <a:lstStyle/>
          <a:p>
            <a:r>
              <a:rPr lang="da-DK" sz="3600" dirty="0" smtClean="0">
                <a:solidFill>
                  <a:srgbClr val="FF0000"/>
                </a:solidFill>
              </a:rPr>
              <a:t>Undervisere</a:t>
            </a:r>
            <a:endParaRPr lang="da-DK" sz="3600" dirty="0">
              <a:solidFill>
                <a:srgbClr val="FF0000"/>
              </a:solidFill>
            </a:endParaRPr>
          </a:p>
          <a:p>
            <a:endParaRPr lang="da-DK" dirty="0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4"/>
          </p:nvPr>
        </p:nvSpPr>
        <p:spPr>
          <a:xfrm>
            <a:off x="6364223" y="2517832"/>
            <a:ext cx="5502657" cy="4197928"/>
          </a:xfrm>
        </p:spPr>
        <p:txBody>
          <a:bodyPr>
            <a:normAutofit fontScale="92500" lnSpcReduction="10000"/>
          </a:bodyPr>
          <a:lstStyle/>
          <a:p>
            <a:r>
              <a:rPr lang="da-DK" sz="3000" dirty="0" smtClean="0"/>
              <a:t>Fagkonsulenters </a:t>
            </a:r>
            <a:r>
              <a:rPr lang="da-DK" sz="3000" dirty="0"/>
              <a:t>dokument – typiske </a:t>
            </a:r>
            <a:r>
              <a:rPr lang="da-DK" sz="3000" dirty="0" smtClean="0"/>
              <a:t>områder ens fag </a:t>
            </a:r>
            <a:r>
              <a:rPr lang="da-DK" sz="3000" dirty="0"/>
              <a:t>kan </a:t>
            </a:r>
            <a:r>
              <a:rPr lang="da-DK" sz="3000" dirty="0" smtClean="0"/>
              <a:t>bidrage med innovation</a:t>
            </a:r>
            <a:endParaRPr lang="da-DK" sz="3000" dirty="0"/>
          </a:p>
          <a:p>
            <a:r>
              <a:rPr lang="da-DK" sz="3000" dirty="0" err="1"/>
              <a:t>FGs</a:t>
            </a:r>
            <a:r>
              <a:rPr lang="da-DK" sz="3000" dirty="0"/>
              <a:t> </a:t>
            </a:r>
            <a:r>
              <a:rPr lang="da-DK" sz="3000" dirty="0" smtClean="0"/>
              <a:t>lærertillæg </a:t>
            </a:r>
            <a:r>
              <a:rPr lang="da-DK" sz="3000" dirty="0"/>
              <a:t>til </a:t>
            </a:r>
            <a:r>
              <a:rPr lang="da-DK" sz="3000" dirty="0" smtClean="0"/>
              <a:t>AT </a:t>
            </a:r>
            <a:r>
              <a:rPr lang="da-DK" sz="3000" dirty="0"/>
              <a:t>+ Innovations-synopsis-skabelon</a:t>
            </a:r>
          </a:p>
          <a:p>
            <a:r>
              <a:rPr lang="da-DK" sz="3000" dirty="0" smtClean="0"/>
              <a:t>EMU</a:t>
            </a:r>
          </a:p>
          <a:p>
            <a:r>
              <a:rPr lang="da-DK" sz="3000" dirty="0" smtClean="0"/>
              <a:t>UVM</a:t>
            </a:r>
            <a:endParaRPr lang="da-DK" sz="3000" dirty="0"/>
          </a:p>
          <a:p>
            <a:r>
              <a:rPr lang="da-DK" sz="3000" dirty="0" smtClean="0"/>
              <a:t>Videnskab.dk</a:t>
            </a:r>
          </a:p>
          <a:p>
            <a:r>
              <a:rPr lang="da-DK" sz="3000" dirty="0" smtClean="0"/>
              <a:t>SK</a:t>
            </a:r>
            <a:endParaRPr lang="da-DK" sz="3000" dirty="0"/>
          </a:p>
          <a:p>
            <a:pPr lvl="0"/>
            <a:endParaRPr lang="da-DK" sz="3000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pic>
        <p:nvPicPr>
          <p:cNvPr id="2050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83127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>
            <a:hlinkClick r:id="rId5" action="ppaction://hlinkfile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448" y="6154737"/>
            <a:ext cx="80168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98109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AT-FORLØBET for </a:t>
            </a:r>
            <a:r>
              <a:rPr lang="da-DK" dirty="0" err="1" smtClean="0">
                <a:solidFill>
                  <a:srgbClr val="FF0000"/>
                </a:solidFill>
              </a:rPr>
              <a:t>eleverNE</a:t>
            </a:r>
            <a:r>
              <a:rPr lang="da-DK" dirty="0">
                <a:solidFill>
                  <a:srgbClr val="FF0000"/>
                </a:solidFill>
              </a:rPr>
              <a:t/>
            </a:r>
            <a:br>
              <a:rPr lang="da-DK" dirty="0">
                <a:solidFill>
                  <a:srgbClr val="FF0000"/>
                </a:solidFill>
              </a:rPr>
            </a:b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0" y="1219200"/>
            <a:ext cx="11907520" cy="5831840"/>
          </a:xfrm>
        </p:spPr>
        <p:txBody>
          <a:bodyPr>
            <a:normAutofit/>
          </a:bodyPr>
          <a:lstStyle/>
          <a:p>
            <a:pPr lvl="0"/>
            <a:r>
              <a:rPr lang="da-DK" sz="2400" dirty="0" smtClean="0"/>
              <a:t>Mandag </a:t>
            </a:r>
            <a:r>
              <a:rPr lang="da-DK" sz="2400" dirty="0"/>
              <a:t>d. 27. januar: </a:t>
            </a:r>
          </a:p>
          <a:p>
            <a:r>
              <a:rPr lang="da-DK" sz="2400" dirty="0"/>
              <a:t>1. modul med </a:t>
            </a:r>
            <a:r>
              <a:rPr lang="da-DK" sz="2400" dirty="0">
                <a:solidFill>
                  <a:srgbClr val="FF0000"/>
                </a:solidFill>
              </a:rPr>
              <a:t>fælles introduktion </a:t>
            </a:r>
            <a:r>
              <a:rPr lang="da-DK" sz="2400" dirty="0"/>
              <a:t>i Festsalen fra 8.30 til 9.45. Introduktion til ressourcerum, eksamensvideo og mulighed for spørgsmål. </a:t>
            </a:r>
          </a:p>
          <a:p>
            <a:r>
              <a:rPr lang="da-DK" sz="2400" dirty="0"/>
              <a:t>2. til 4. modul: </a:t>
            </a:r>
            <a:r>
              <a:rPr lang="da-DK" sz="2400" dirty="0">
                <a:solidFill>
                  <a:srgbClr val="FF0000"/>
                </a:solidFill>
              </a:rPr>
              <a:t>Et modul fra hvert fakultet </a:t>
            </a:r>
            <a:r>
              <a:rPr lang="da-DK" sz="2400" dirty="0"/>
              <a:t>(hum., </a:t>
            </a:r>
            <a:r>
              <a:rPr lang="da-DK" sz="2400" dirty="0" err="1"/>
              <a:t>samf</a:t>
            </a:r>
            <a:r>
              <a:rPr lang="da-DK" sz="2400" dirty="0"/>
              <a:t>. og nat.). Hvert fakultet præsenterer vinkler på ressourcerummet og der laves metode/teori-opfriskning.</a:t>
            </a:r>
          </a:p>
          <a:p>
            <a:pPr lvl="0"/>
            <a:r>
              <a:rPr lang="da-DK" sz="2400" dirty="0">
                <a:solidFill>
                  <a:srgbClr val="FF0000"/>
                </a:solidFill>
              </a:rPr>
              <a:t>Vejledningscafé</a:t>
            </a:r>
            <a:r>
              <a:rPr lang="da-DK" sz="2400" dirty="0"/>
              <a:t> i uge 6: Enten tirsdag d. 4. eller onsdag d. 5. februar.</a:t>
            </a:r>
          </a:p>
          <a:p>
            <a:r>
              <a:rPr lang="da-DK" sz="2400" smtClean="0"/>
              <a:t>Torsdag </a:t>
            </a:r>
            <a:r>
              <a:rPr lang="da-DK" sz="2400" dirty="0"/>
              <a:t>d. 20. februar: </a:t>
            </a:r>
            <a:r>
              <a:rPr lang="da-DK" sz="2400" dirty="0">
                <a:solidFill>
                  <a:srgbClr val="FF0000"/>
                </a:solidFill>
              </a:rPr>
              <a:t>Afleveres forsideblanket </a:t>
            </a:r>
            <a:r>
              <a:rPr lang="da-DK" sz="2400" dirty="0"/>
              <a:t>med fag samt angivelse af egne lærere i valgte fag</a:t>
            </a:r>
          </a:p>
          <a:p>
            <a:r>
              <a:rPr lang="da-DK" sz="2400" dirty="0"/>
              <a:t>Mandag d. 24. februar eller tirsdag d. 25. februar: </a:t>
            </a:r>
            <a:r>
              <a:rPr lang="da-DK" sz="2400" dirty="0">
                <a:solidFill>
                  <a:srgbClr val="FF0000"/>
                </a:solidFill>
              </a:rPr>
              <a:t>1. møde med vejledere</a:t>
            </a:r>
          </a:p>
          <a:p>
            <a:r>
              <a:rPr lang="da-DK" sz="2400" dirty="0"/>
              <a:t>Mandag d. 3. marts: </a:t>
            </a:r>
            <a:r>
              <a:rPr lang="da-DK" sz="2400" dirty="0">
                <a:solidFill>
                  <a:srgbClr val="FF0000"/>
                </a:solidFill>
              </a:rPr>
              <a:t>Udkast til synopsis </a:t>
            </a:r>
            <a:r>
              <a:rPr lang="da-DK" sz="2400" dirty="0"/>
              <a:t>afleveret til vejledere</a:t>
            </a:r>
          </a:p>
          <a:p>
            <a:r>
              <a:rPr lang="da-DK" sz="2400" dirty="0"/>
              <a:t>Torsdag d. 6. marts eller fredag d. 7. marts: </a:t>
            </a:r>
            <a:r>
              <a:rPr lang="da-DK" sz="2400" dirty="0">
                <a:solidFill>
                  <a:srgbClr val="FF0000"/>
                </a:solidFill>
              </a:rPr>
              <a:t>2. møde med vejledere</a:t>
            </a:r>
          </a:p>
          <a:p>
            <a:r>
              <a:rPr lang="da-DK" sz="2400" dirty="0"/>
              <a:t>Fredag d. 4. april kl. 8.10: </a:t>
            </a:r>
            <a:r>
              <a:rPr lang="da-DK" sz="2400" dirty="0">
                <a:solidFill>
                  <a:srgbClr val="FF0000"/>
                </a:solidFill>
              </a:rPr>
              <a:t>Aflevering</a:t>
            </a:r>
            <a:r>
              <a:rPr lang="da-DK" sz="2400" dirty="0"/>
              <a:t> af synopsis i 4 eksemplarer i </a:t>
            </a:r>
            <a:r>
              <a:rPr lang="da-DK" sz="2400" dirty="0" err="1"/>
              <a:t>adm</a:t>
            </a:r>
            <a:r>
              <a:rPr lang="da-DK" sz="2400" dirty="0"/>
              <a:t> 2.</a:t>
            </a:r>
          </a:p>
          <a:p>
            <a:endParaRPr lang="da-DK" sz="2400" dirty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210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2088" y="179832"/>
            <a:ext cx="10058400" cy="1609344"/>
          </a:xfrm>
        </p:spPr>
        <p:txBody>
          <a:bodyPr/>
          <a:lstStyle/>
          <a:p>
            <a:r>
              <a:rPr lang="da-DK" dirty="0" smtClean="0">
                <a:solidFill>
                  <a:srgbClr val="FF0000"/>
                </a:solidFill>
              </a:rPr>
              <a:t>Opgave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43840" y="1260643"/>
            <a:ext cx="116840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da-DK" altLang="zh-CN" sz="2800" dirty="0">
                <a:ea typeface="SimSun" pitchFamily="2" charset="-122"/>
                <a:cs typeface="Times New Roman" pitchFamily="18" charset="0"/>
              </a:rPr>
              <a:t>I skal diskutere og nå følgende i faggruppen/gruppen: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da-DK" altLang="zh-CN" sz="2800" dirty="0" smtClean="0">
                <a:ea typeface="SimSun" pitchFamily="2" charset="-122"/>
                <a:cs typeface="Times New Roman" pitchFamily="18" charset="0"/>
              </a:rPr>
              <a:t>1)Hvilke </a:t>
            </a:r>
            <a:r>
              <a:rPr lang="da-DK" altLang="zh-CN" sz="2800" dirty="0">
                <a:ea typeface="SimSun" pitchFamily="2" charset="-122"/>
                <a:cs typeface="Times New Roman" pitchFamily="18" charset="0"/>
              </a:rPr>
              <a:t>mulige emner ser I </a:t>
            </a:r>
            <a:r>
              <a:rPr lang="da-DK" altLang="zh-CN" sz="2800" dirty="0" err="1">
                <a:ea typeface="SimSun" pitchFamily="2" charset="-122"/>
                <a:cs typeface="Times New Roman" pitchFamily="18" charset="0"/>
              </a:rPr>
              <a:t>i</a:t>
            </a:r>
            <a:r>
              <a:rPr lang="da-DK" altLang="zh-CN" sz="2800" dirty="0">
                <a:ea typeface="SimSun" pitchFamily="2" charset="-122"/>
                <a:cs typeface="Times New Roman" pitchFamily="18" charset="0"/>
              </a:rPr>
              <a:t> årets AT-ressourcerum i forhold til jeres fag?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da-DK" altLang="zh-CN" sz="2800" dirty="0" smtClean="0">
                <a:ea typeface="SimSun" pitchFamily="2" charset="-122"/>
                <a:cs typeface="Times New Roman" pitchFamily="18" charset="0"/>
              </a:rPr>
              <a:t>2)Hvilke </a:t>
            </a:r>
            <a:r>
              <a:rPr lang="da-DK" altLang="zh-CN" sz="2800" dirty="0">
                <a:ea typeface="SimSun" pitchFamily="2" charset="-122"/>
                <a:cs typeface="Times New Roman" pitchFamily="18" charset="0"/>
              </a:rPr>
              <a:t>faldgruber ser I </a:t>
            </a:r>
            <a:r>
              <a:rPr lang="da-DK" altLang="zh-CN" sz="2800" dirty="0" err="1">
                <a:ea typeface="SimSun" pitchFamily="2" charset="-122"/>
                <a:cs typeface="Times New Roman" pitchFamily="18" charset="0"/>
              </a:rPr>
              <a:t>i</a:t>
            </a:r>
            <a:r>
              <a:rPr lang="da-DK" altLang="zh-CN" sz="2800" dirty="0">
                <a:ea typeface="SimSun" pitchFamily="2" charset="-122"/>
                <a:cs typeface="Times New Roman" pitchFamily="18" charset="0"/>
              </a:rPr>
              <a:t> årets AT-ressourcerum i forhold til jeres fag?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da-DK" altLang="zh-CN" sz="2800" dirty="0" smtClean="0">
                <a:ea typeface="SimSun" pitchFamily="2" charset="-122"/>
                <a:cs typeface="Times New Roman" pitchFamily="18" charset="0"/>
              </a:rPr>
              <a:t>3)Hvilke </a:t>
            </a:r>
            <a:r>
              <a:rPr lang="da-DK" altLang="zh-CN" sz="2800" dirty="0">
                <a:ea typeface="SimSun" pitchFamily="2" charset="-122"/>
                <a:cs typeface="Times New Roman" pitchFamily="18" charset="0"/>
              </a:rPr>
              <a:t>fagsamarbejde(r) ser I som muligheder? </a:t>
            </a:r>
            <a:r>
              <a:rPr lang="da-DK" altLang="zh-CN" sz="2800" dirty="0" smtClean="0">
                <a:ea typeface="SimSun" pitchFamily="2" charset="-122"/>
                <a:cs typeface="Times New Roman" pitchFamily="18" charset="0"/>
              </a:rPr>
              <a:t> (hvorfor?)</a:t>
            </a:r>
            <a:endParaRPr lang="da-DK" altLang="zh-CN" sz="2800" dirty="0">
              <a:ea typeface="SimSun" pitchFamily="2" charset="-122"/>
              <a:cs typeface="Times New Roman" pitchFamily="18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da-DK" altLang="zh-CN" sz="2800" dirty="0" smtClean="0">
                <a:ea typeface="SimSun" pitchFamily="2" charset="-122"/>
                <a:cs typeface="Times New Roman" pitchFamily="18" charset="0"/>
              </a:rPr>
              <a:t>4)Er </a:t>
            </a:r>
            <a:r>
              <a:rPr lang="da-DK" altLang="zh-CN" sz="2800" dirty="0">
                <a:ea typeface="SimSun" pitchFamily="2" charset="-122"/>
                <a:cs typeface="Times New Roman" pitchFamily="18" charset="0"/>
              </a:rPr>
              <a:t>der særlige emner, der kunne bruges i innovation (dette område skal ikke fylde for meget af jeres tid)?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da-DK" altLang="zh-CN" sz="2800" dirty="0" smtClean="0">
                <a:ea typeface="SimSun" pitchFamily="2" charset="-122"/>
                <a:cs typeface="Times New Roman" pitchFamily="18" charset="0"/>
              </a:rPr>
              <a:t>5)Evt</a:t>
            </a:r>
            <a:r>
              <a:rPr lang="da-DK" altLang="zh-CN" sz="2800" dirty="0">
                <a:ea typeface="SimSun" pitchFamily="2" charset="-122"/>
                <a:cs typeface="Times New Roman" pitchFamily="18" charset="0"/>
              </a:rPr>
              <a:t>. andre pointer, der vil være væsentlige for lærerkollegiet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lang="da-DK" altLang="zh-CN" sz="2800" dirty="0" smtClean="0">
              <a:solidFill>
                <a:srgbClr val="FF0000"/>
              </a:solidFill>
              <a:ea typeface="SimSun" pitchFamily="2" charset="-122"/>
              <a:cs typeface="Times New Roman" pitchFamily="18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da-DK" altLang="zh-CN" sz="2800" dirty="0" smtClean="0">
                <a:solidFill>
                  <a:srgbClr val="FF0000"/>
                </a:solidFill>
                <a:ea typeface="SimSun" pitchFamily="2" charset="-122"/>
                <a:cs typeface="Times New Roman" pitchFamily="18" charset="0"/>
              </a:rPr>
              <a:t>Husk</a:t>
            </a:r>
            <a:r>
              <a:rPr lang="da-DK" altLang="zh-CN" sz="2800" dirty="0">
                <a:solidFill>
                  <a:srgbClr val="FF0000"/>
                </a:solidFill>
                <a:ea typeface="SimSun" pitchFamily="2" charset="-122"/>
                <a:cs typeface="Times New Roman" pitchFamily="18" charset="0"/>
              </a:rPr>
              <a:t>:</a:t>
            </a:r>
            <a:r>
              <a:rPr lang="da-DK" altLang="zh-CN" sz="2800" dirty="0">
                <a:ea typeface="SimSun" pitchFamily="2" charset="-122"/>
                <a:cs typeface="Times New Roman" pitchFamily="18" charset="0"/>
              </a:rPr>
              <a:t> Referat, der sendes </a:t>
            </a:r>
            <a:r>
              <a:rPr lang="da-DK" altLang="zh-CN" sz="2800" dirty="0" smtClean="0">
                <a:ea typeface="SimSun" pitchFamily="2" charset="-122"/>
                <a:cs typeface="Times New Roman" pitchFamily="18" charset="0"/>
              </a:rPr>
              <a:t>til STX-konferencen + oplæg for lærerne</a:t>
            </a:r>
            <a:endParaRPr lang="da-DK" altLang="zh-CN" sz="2800" dirty="0"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5122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4465" y="10728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9236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Bøger og links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 smtClean="0"/>
              <a:t>UVM </a:t>
            </a:r>
            <a:r>
              <a:rPr lang="da-DK" sz="2800" dirty="0" err="1" smtClean="0"/>
              <a:t>mf</a:t>
            </a:r>
            <a:r>
              <a:rPr lang="da-DK" sz="2800" dirty="0" smtClean="0"/>
              <a:t>.</a:t>
            </a:r>
            <a:endParaRPr lang="da-DK" sz="2800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da-DK" sz="2400" b="1" u="sng" dirty="0" smtClean="0">
                <a:solidFill>
                  <a:srgbClr val="FF0000"/>
                </a:solidFill>
                <a:hlinkClick r:id="rId3"/>
              </a:rPr>
              <a:t>forsøg </a:t>
            </a:r>
            <a:r>
              <a:rPr lang="da-DK" sz="2400" b="1" u="sng" dirty="0">
                <a:solidFill>
                  <a:srgbClr val="FF0000"/>
                </a:solidFill>
                <a:hlinkClick r:id="rId3"/>
              </a:rPr>
              <a:t>med innovation i almen </a:t>
            </a:r>
            <a:r>
              <a:rPr lang="da-DK" sz="2400" b="1" u="sng" dirty="0" smtClean="0">
                <a:solidFill>
                  <a:srgbClr val="FF0000"/>
                </a:solidFill>
                <a:hlinkClick r:id="rId3"/>
              </a:rPr>
              <a:t>studieforberedelse</a:t>
            </a:r>
            <a:endParaRPr lang="da-DK" sz="2400" b="1" u="sng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da-DK" sz="2400" b="1" dirty="0" err="1" smtClean="0">
                <a:solidFill>
                  <a:srgbClr val="FF0000"/>
                </a:solidFill>
                <a:hlinkClick r:id="rId4"/>
              </a:rPr>
              <a:t>Stx</a:t>
            </a:r>
            <a:r>
              <a:rPr lang="da-DK" sz="2400" b="1" dirty="0" smtClean="0">
                <a:solidFill>
                  <a:srgbClr val="FF0000"/>
                </a:solidFill>
                <a:hlinkClick r:id="rId4"/>
              </a:rPr>
              <a:t>, Fag, AT</a:t>
            </a:r>
            <a:endParaRPr lang="da-DK" sz="2400" b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da-DK" sz="2400" b="1" dirty="0" smtClean="0">
                <a:solidFill>
                  <a:srgbClr val="FF0000"/>
                </a:solidFill>
                <a:hlinkClick r:id="rId5"/>
              </a:rPr>
              <a:t>EMU, AT herunder alle AT konferencer</a:t>
            </a:r>
            <a:endParaRPr lang="da-DK" sz="2400" b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da-DK" sz="2400" b="1" dirty="0" smtClean="0">
                <a:solidFill>
                  <a:srgbClr val="FF0000"/>
                </a:solidFill>
                <a:hlinkClick r:id="rId6"/>
              </a:rPr>
              <a:t>www.egaa-gym.dk, Innovation</a:t>
            </a:r>
            <a:endParaRPr lang="da-DK" sz="2400" b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da-DK" sz="2400" b="1" dirty="0" smtClean="0">
                <a:solidFill>
                  <a:srgbClr val="FF0000"/>
                </a:solidFill>
                <a:hlinkClick r:id="rId7"/>
              </a:rPr>
              <a:t>Bøger om innovation</a:t>
            </a:r>
            <a:endParaRPr lang="da-DK" sz="2400" b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da-DK" sz="2400" b="1" dirty="0" smtClean="0">
                <a:solidFill>
                  <a:srgbClr val="FF0000"/>
                </a:solidFill>
                <a:hlinkClick r:id="rId8"/>
              </a:rPr>
              <a:t>Videnskab.dk om AT</a:t>
            </a:r>
            <a:endParaRPr lang="da-DK" sz="2400" b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da-DK" sz="2400" b="1" dirty="0" smtClean="0">
                <a:solidFill>
                  <a:srgbClr val="FF0000"/>
                </a:solidFill>
                <a:hlinkClick r:id="rId9"/>
              </a:rPr>
              <a:t>Forsker Michael Paulsen om innovation i gymnasiet</a:t>
            </a:r>
            <a:endParaRPr lang="da-DK" sz="2400" b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da-DK" sz="2400" b="1" dirty="0"/>
              <a:t> </a:t>
            </a:r>
            <a:r>
              <a:rPr lang="da-DK" sz="2400" b="1" dirty="0" smtClean="0"/>
              <a:t>Studiecenteret har indkøbt bøger om innovation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57365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RESTER</a:t>
            </a:r>
            <a:r>
              <a:rPr lang="da-DK" dirty="0" smtClean="0">
                <a:sym typeface="Wingdings" panose="05000000000000000000" pitchFamily="2" charset="2"/>
              </a:rPr>
              <a:t>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Faglig prioriteringseksempel, synopsis,  bedømmelse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1101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1198" y="587502"/>
            <a:ext cx="11122152" cy="1609344"/>
          </a:xfrm>
        </p:spPr>
        <p:txBody>
          <a:bodyPr>
            <a:normAutofit/>
          </a:bodyPr>
          <a:lstStyle/>
          <a:p>
            <a:r>
              <a:rPr lang="da-DK" dirty="0" smtClean="0"/>
              <a:t>Ingen ny læreplan – men ny vejledning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sz="2800" dirty="0" smtClean="0"/>
          </a:p>
          <a:p>
            <a:pPr marL="0" indent="0">
              <a:buNone/>
            </a:pPr>
            <a:r>
              <a:rPr lang="da-DK" sz="2800" dirty="0" smtClean="0"/>
              <a:t>Afsnittet om AT og innovation er nyt (</a:t>
            </a:r>
            <a:r>
              <a:rPr lang="da-DK" sz="2800" dirty="0" smtClean="0">
                <a:solidFill>
                  <a:srgbClr val="FF0000"/>
                </a:solidFill>
              </a:rPr>
              <a:t>s. 13-17</a:t>
            </a:r>
            <a:r>
              <a:rPr lang="da-DK" sz="2800" dirty="0" smtClean="0"/>
              <a:t>)</a:t>
            </a:r>
          </a:p>
          <a:p>
            <a:r>
              <a:rPr lang="da-DK" sz="2800" dirty="0" smtClean="0"/>
              <a:t>Nye </a:t>
            </a:r>
            <a:r>
              <a:rPr lang="da-DK" sz="2800" dirty="0" smtClean="0">
                <a:solidFill>
                  <a:srgbClr val="FF0000"/>
                </a:solidFill>
              </a:rPr>
              <a:t>krav</a:t>
            </a:r>
            <a:r>
              <a:rPr lang="da-DK" sz="2800" dirty="0" smtClean="0"/>
              <a:t> til opgaveformulering </a:t>
            </a:r>
          </a:p>
          <a:p>
            <a:r>
              <a:rPr lang="da-DK" sz="2800" dirty="0" smtClean="0"/>
              <a:t>Nye </a:t>
            </a:r>
            <a:r>
              <a:rPr lang="da-DK" sz="2800" dirty="0" smtClean="0">
                <a:solidFill>
                  <a:srgbClr val="FF0000"/>
                </a:solidFill>
              </a:rPr>
              <a:t>præciseringer</a:t>
            </a:r>
            <a:r>
              <a:rPr lang="da-DK" sz="2800" dirty="0" smtClean="0"/>
              <a:t> til synopsis</a:t>
            </a:r>
          </a:p>
          <a:p>
            <a:r>
              <a:rPr lang="da-DK" sz="2800" dirty="0" smtClean="0"/>
              <a:t>Mundtlig fremlæggelse og dialog – </a:t>
            </a:r>
            <a:r>
              <a:rPr lang="da-DK" sz="2800" dirty="0" smtClean="0">
                <a:solidFill>
                  <a:srgbClr val="FF0000"/>
                </a:solidFill>
              </a:rPr>
              <a:t>nyt indhold </a:t>
            </a:r>
            <a:r>
              <a:rPr lang="da-DK" sz="2800" dirty="0" smtClean="0"/>
              <a:t>og </a:t>
            </a:r>
            <a:r>
              <a:rPr lang="da-DK" sz="2800" dirty="0" smtClean="0">
                <a:solidFill>
                  <a:srgbClr val="FF0000"/>
                </a:solidFill>
              </a:rPr>
              <a:t>prioritering</a:t>
            </a:r>
          </a:p>
          <a:p>
            <a:r>
              <a:rPr lang="da-DK" sz="2800" dirty="0" smtClean="0"/>
              <a:t>Bedømmelse ud fra de faglige mål – </a:t>
            </a:r>
            <a:r>
              <a:rPr lang="da-DK" sz="2800" dirty="0" smtClean="0">
                <a:solidFill>
                  <a:srgbClr val="FF0000"/>
                </a:solidFill>
              </a:rPr>
              <a:t>nye ting at vurdere</a:t>
            </a:r>
          </a:p>
          <a:p>
            <a:pPr marL="0" indent="0">
              <a:buNone/>
            </a:pPr>
            <a:endParaRPr lang="da-DK" sz="2800" dirty="0">
              <a:solidFill>
                <a:srgbClr val="FF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0045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Faglig prioritering - Eksempler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idx="1"/>
          </p:nvPr>
        </p:nvSpPr>
        <p:spPr>
          <a:xfrm>
            <a:off x="211015" y="1705708"/>
            <a:ext cx="11980985" cy="5152292"/>
          </a:xfrm>
        </p:spPr>
        <p:txBody>
          <a:bodyPr>
            <a:normAutofit fontScale="92500" lnSpcReduction="20000"/>
          </a:bodyPr>
          <a:lstStyle/>
          <a:p>
            <a:pPr marL="0" indent="0" hangingPunct="0">
              <a:buNone/>
            </a:pPr>
            <a:r>
              <a:rPr lang="da-DK" b="1" dirty="0"/>
              <a:t>Eksempel 1: </a:t>
            </a:r>
          </a:p>
          <a:p>
            <a:pPr marL="514350" lvl="0" indent="-514350">
              <a:buFont typeface="+mj-lt"/>
              <a:buAutoNum type="alphaLcPeriod"/>
            </a:pPr>
            <a:r>
              <a:rPr lang="da-DK" dirty="0"/>
              <a:t>fagene anvendes til en </a:t>
            </a:r>
            <a:r>
              <a:rPr lang="da-DK" dirty="0">
                <a:solidFill>
                  <a:srgbClr val="FF0000"/>
                </a:solidFill>
              </a:rPr>
              <a:t>grundig undersøgelse </a:t>
            </a:r>
            <a:r>
              <a:rPr lang="da-DK" dirty="0"/>
              <a:t>af problemet </a:t>
            </a:r>
          </a:p>
          <a:p>
            <a:pPr marL="514350" lvl="0" indent="-514350">
              <a:buFont typeface="+mj-lt"/>
              <a:buAutoNum type="alphaLcPeriod"/>
            </a:pPr>
            <a:r>
              <a:rPr lang="da-DK" dirty="0"/>
              <a:t>mulige løsningsforslag præsenteres kort </a:t>
            </a:r>
          </a:p>
          <a:p>
            <a:pPr marL="514350" lvl="0" indent="-514350">
              <a:buFont typeface="+mj-lt"/>
              <a:buAutoNum type="alphaLcPeriod"/>
            </a:pPr>
            <a:r>
              <a:rPr lang="da-DK" dirty="0"/>
              <a:t>vurderingen består af en kortfattet vægtning og begrundet udvælgelse af det bedste løsningsforslag </a:t>
            </a:r>
          </a:p>
          <a:p>
            <a:pPr marL="0" indent="0" hangingPunct="0">
              <a:buNone/>
            </a:pPr>
            <a:r>
              <a:rPr lang="da-DK" b="1" dirty="0" smtClean="0"/>
              <a:t>Eksempel </a:t>
            </a:r>
            <a:r>
              <a:rPr lang="da-DK" b="1" dirty="0"/>
              <a:t>2: </a:t>
            </a:r>
          </a:p>
          <a:p>
            <a:pPr marL="514350" lvl="0" indent="-514350">
              <a:buFont typeface="+mj-lt"/>
              <a:buAutoNum type="alphaLcPeriod"/>
            </a:pPr>
            <a:r>
              <a:rPr lang="da-DK" dirty="0"/>
              <a:t>elevens udgangspunkt er en god idé </a:t>
            </a:r>
          </a:p>
          <a:p>
            <a:pPr marL="514350" lvl="0" indent="-514350">
              <a:buFont typeface="+mj-lt"/>
              <a:buAutoNum type="alphaLcPeriod"/>
            </a:pPr>
            <a:r>
              <a:rPr lang="da-DK" dirty="0"/>
              <a:t>der redegøres kortfattet for det problem der søges løst </a:t>
            </a:r>
          </a:p>
          <a:p>
            <a:pPr marL="514350" lvl="0" indent="-514350">
              <a:buFont typeface="+mj-lt"/>
              <a:buAutoNum type="alphaLcPeriod"/>
            </a:pPr>
            <a:r>
              <a:rPr lang="da-DK" dirty="0"/>
              <a:t>fagene anvendes til at </a:t>
            </a:r>
            <a:r>
              <a:rPr lang="da-DK" dirty="0">
                <a:solidFill>
                  <a:srgbClr val="FF0000"/>
                </a:solidFill>
              </a:rPr>
              <a:t>vurdere</a:t>
            </a:r>
            <a:r>
              <a:rPr lang="da-DK" dirty="0"/>
              <a:t>, om idéen løser </a:t>
            </a:r>
            <a:r>
              <a:rPr lang="da-DK" dirty="0" smtClean="0"/>
              <a:t>problemet – fx en </a:t>
            </a:r>
            <a:r>
              <a:rPr lang="da-DK" dirty="0"/>
              <a:t>samfundsmæssig, etisk, æstetisk eller miljømæssig vurdering </a:t>
            </a:r>
          </a:p>
          <a:p>
            <a:pPr marL="0" indent="0" hangingPunct="0">
              <a:buNone/>
            </a:pPr>
            <a:r>
              <a:rPr lang="da-DK" b="1" dirty="0" smtClean="0"/>
              <a:t>Eksempel </a:t>
            </a:r>
            <a:r>
              <a:rPr lang="da-DK" b="1" dirty="0"/>
              <a:t>3: </a:t>
            </a:r>
          </a:p>
          <a:p>
            <a:pPr marL="514350" lvl="0" indent="-514350">
              <a:buFont typeface="+mj-lt"/>
              <a:buAutoNum type="alphaLcPeriod"/>
            </a:pPr>
            <a:r>
              <a:rPr lang="da-DK" dirty="0"/>
              <a:t>der gøres kort rede for problemet </a:t>
            </a:r>
          </a:p>
          <a:p>
            <a:pPr marL="514350" lvl="0" indent="-514350">
              <a:buFont typeface="+mj-lt"/>
              <a:buAutoNum type="alphaLcPeriod"/>
            </a:pPr>
            <a:r>
              <a:rPr lang="da-DK" dirty="0"/>
              <a:t>fagene anvendes til </a:t>
            </a:r>
            <a:r>
              <a:rPr lang="da-DK" dirty="0">
                <a:solidFill>
                  <a:srgbClr val="FF0000"/>
                </a:solidFill>
              </a:rPr>
              <a:t>udvikling og udvælgelse </a:t>
            </a:r>
            <a:r>
              <a:rPr lang="da-DK" dirty="0"/>
              <a:t>fra de første idéer til løsning, gennem afprøvning og vurdering, frem til et færdigt forslag </a:t>
            </a:r>
          </a:p>
          <a:p>
            <a:pPr marL="514350" lvl="0" indent="-514350">
              <a:buFont typeface="+mj-lt"/>
              <a:buAutoNum type="alphaLcPeriod"/>
            </a:pPr>
            <a:r>
              <a:rPr lang="da-DK" dirty="0"/>
              <a:t>vurderingen er integreret i udvikling af løsningsforslaget </a:t>
            </a:r>
          </a:p>
          <a:p>
            <a:pPr marL="0" indent="0" hangingPunct="0">
              <a:buNone/>
            </a:pPr>
            <a:r>
              <a:rPr lang="da-DK" b="1" dirty="0" smtClean="0"/>
              <a:t>Elevens </a:t>
            </a:r>
            <a:r>
              <a:rPr lang="da-DK" b="1" u="sng" dirty="0"/>
              <a:t>prioritering</a:t>
            </a:r>
            <a:r>
              <a:rPr lang="da-DK" b="1" dirty="0"/>
              <a:t> bestemmer, hvad der skal lægges vægt på ved bedømmelsen.</a:t>
            </a:r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6692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431879"/>
            <a:ext cx="10975614" cy="1609344"/>
          </a:xfrm>
        </p:spPr>
        <p:txBody>
          <a:bodyPr>
            <a:noAutofit/>
          </a:bodyPr>
          <a:lstStyle/>
          <a:p>
            <a:r>
              <a:rPr lang="da-DK" dirty="0" smtClean="0"/>
              <a:t>Synopsis: Problemformulering eksempler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hangingPunct="0">
              <a:buNone/>
            </a:pPr>
            <a:r>
              <a:rPr lang="da-DK" sz="2800" dirty="0"/>
              <a:t>Eksempel 1: Branding</a:t>
            </a:r>
          </a:p>
          <a:p>
            <a:pPr marL="0" indent="0" hangingPunct="0">
              <a:buNone/>
            </a:pPr>
            <a:r>
              <a:rPr lang="da-DK" sz="2800" dirty="0"/>
              <a:t>Hvordan løser vi problemet med at brande borgmester Steen Hasselriis bedre? Steen Hasselriis </a:t>
            </a:r>
            <a:r>
              <a:rPr lang="da-DK" sz="2800" dirty="0" err="1"/>
              <a:t>spindoktor</a:t>
            </a:r>
            <a:r>
              <a:rPr lang="da-DK" sz="2800" dirty="0"/>
              <a:t> deltager som ekstern partner.</a:t>
            </a:r>
          </a:p>
          <a:p>
            <a:pPr marL="0" indent="0" hangingPunct="0">
              <a:buNone/>
            </a:pPr>
            <a:r>
              <a:rPr lang="da-DK" sz="2800" dirty="0"/>
              <a:t> </a:t>
            </a:r>
          </a:p>
          <a:p>
            <a:pPr marL="0" indent="0" hangingPunct="0">
              <a:buNone/>
            </a:pPr>
            <a:r>
              <a:rPr lang="da-DK" sz="2800" dirty="0"/>
              <a:t>Eksempel 2: Fremtidens by</a:t>
            </a:r>
          </a:p>
          <a:p>
            <a:pPr marL="0" indent="0" hangingPunct="0">
              <a:buNone/>
            </a:pPr>
            <a:r>
              <a:rPr lang="da-DK" sz="2800" dirty="0"/>
              <a:t>Hvordan kan man på en innovativ måde optimere standarden på cykel-infrastrukturen i Nordvest i forhold til at skulle løse problemer omkring myldretidstrafikken?</a:t>
            </a:r>
          </a:p>
          <a:p>
            <a:pPr marL="0" lvl="0" indent="0">
              <a:buNone/>
            </a:pPr>
            <a:endParaRPr lang="da-DK" sz="2800" b="1" dirty="0" smtClean="0"/>
          </a:p>
        </p:txBody>
      </p:sp>
      <p:sp>
        <p:nvSpPr>
          <p:cNvPr id="4" name="Rektangel 3"/>
          <p:cNvSpPr/>
          <p:nvPr/>
        </p:nvSpPr>
        <p:spPr>
          <a:xfrm>
            <a:off x="719403" y="2708920"/>
            <a:ext cx="107531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endParaRPr lang="da-DK" sz="280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74"/>
          <a:stretch/>
        </p:blipFill>
        <p:spPr bwMode="auto">
          <a:xfrm>
            <a:off x="10902462" y="0"/>
            <a:ext cx="1289538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04837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iNNOVATION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47928" y="2197608"/>
            <a:ext cx="10058400" cy="4361454"/>
          </a:xfrm>
        </p:spPr>
        <p:txBody>
          <a:bodyPr>
            <a:normAutofit lnSpcReduction="10000"/>
          </a:bodyPr>
          <a:lstStyle/>
          <a:p>
            <a:pPr hangingPunct="0"/>
            <a:r>
              <a:rPr lang="da-DK" sz="3200" dirty="0" smtClean="0"/>
              <a:t>UVM har sat </a:t>
            </a:r>
            <a:r>
              <a:rPr lang="da-DK" sz="3200" dirty="0"/>
              <a:t>fokus på </a:t>
            </a:r>
            <a:r>
              <a:rPr lang="da-DK" sz="3200" dirty="0" smtClean="0"/>
              <a:t>AT formålet: </a:t>
            </a:r>
            <a:endParaRPr lang="da-DK" sz="3200" dirty="0"/>
          </a:p>
          <a:p>
            <a:pPr marL="0" indent="0" algn="ctr" hangingPunct="0">
              <a:buNone/>
            </a:pPr>
            <a:r>
              <a:rPr lang="da-DK" sz="3200" i="1" dirty="0"/>
              <a:t> </a:t>
            </a:r>
            <a:r>
              <a:rPr lang="da-DK" sz="3200" b="1" i="1" dirty="0" smtClean="0"/>
              <a:t>at </a:t>
            </a:r>
            <a:r>
              <a:rPr lang="da-DK" sz="3200" b="1" i="1" dirty="0"/>
              <a:t>udfordre elevernes kreative og </a:t>
            </a:r>
            <a:r>
              <a:rPr lang="da-DK" sz="3200" b="1" i="1" dirty="0">
                <a:solidFill>
                  <a:srgbClr val="FF0000"/>
                </a:solidFill>
              </a:rPr>
              <a:t>innovative</a:t>
            </a:r>
            <a:r>
              <a:rPr lang="da-DK" sz="3200" b="1" i="1" dirty="0"/>
              <a:t> evner </a:t>
            </a:r>
            <a:endParaRPr lang="da-DK" sz="3200" b="1" i="1" dirty="0" smtClean="0"/>
          </a:p>
          <a:p>
            <a:endParaRPr lang="da-DK" sz="3200" dirty="0" smtClean="0"/>
          </a:p>
          <a:p>
            <a:r>
              <a:rPr lang="da-DK" sz="3200" dirty="0" smtClean="0"/>
              <a:t>Til AT-opgaven 2014 er der to opgaver:</a:t>
            </a:r>
          </a:p>
          <a:p>
            <a:r>
              <a:rPr lang="da-DK" sz="3200" b="1" dirty="0" smtClean="0"/>
              <a:t>A </a:t>
            </a:r>
            <a:r>
              <a:rPr lang="da-DK" sz="3200" dirty="0" smtClean="0"/>
              <a:t>(alm.) opgave og en </a:t>
            </a:r>
            <a:r>
              <a:rPr lang="da-DK" sz="3200" b="1" dirty="0" smtClean="0"/>
              <a:t>B </a:t>
            </a:r>
            <a:r>
              <a:rPr lang="da-DK" sz="3200" dirty="0" smtClean="0"/>
              <a:t>(innovations)opgave – opgaverne er </a:t>
            </a:r>
            <a:r>
              <a:rPr lang="da-DK" sz="3200" dirty="0" smtClean="0">
                <a:solidFill>
                  <a:srgbClr val="FF0000"/>
                </a:solidFill>
              </a:rPr>
              <a:t>valgfrie </a:t>
            </a:r>
            <a:endParaRPr lang="da-DK" sz="3200" dirty="0" smtClean="0"/>
          </a:p>
          <a:p>
            <a:r>
              <a:rPr lang="da-DK" sz="3200" dirty="0" smtClean="0"/>
              <a:t>Alle </a:t>
            </a:r>
            <a:r>
              <a:rPr lang="da-DK" sz="3200" dirty="0"/>
              <a:t>lærere ved </a:t>
            </a:r>
            <a:r>
              <a:rPr lang="da-DK" sz="3200" dirty="0" err="1"/>
              <a:t>Stx</a:t>
            </a:r>
            <a:r>
              <a:rPr lang="da-DK" sz="3200" dirty="0"/>
              <a:t> kan blive AT censorer – også på </a:t>
            </a:r>
            <a:r>
              <a:rPr lang="da-DK" sz="3200" dirty="0" smtClean="0"/>
              <a:t>innovationsopgaver</a:t>
            </a:r>
          </a:p>
          <a:p>
            <a:endParaRPr lang="da-DK" sz="2400" dirty="0"/>
          </a:p>
          <a:p>
            <a:pPr marL="0" indent="0">
              <a:buNone/>
            </a:pPr>
            <a:endParaRPr lang="da-DK" sz="2400" dirty="0" smtClean="0"/>
          </a:p>
          <a:p>
            <a:endParaRPr lang="da-DK" dirty="0"/>
          </a:p>
        </p:txBody>
      </p:sp>
      <p:sp>
        <p:nvSpPr>
          <p:cNvPr id="8" name="Pladsholder til dias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4133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Synopsis – hvad er det nye?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da-DK" sz="2800" b="1" dirty="0"/>
              <a:t>Præsentation af de underspørgsmål, der er arbejdet med </a:t>
            </a:r>
            <a:br>
              <a:rPr lang="da-DK" sz="2800" b="1" dirty="0"/>
            </a:br>
            <a:endParaRPr lang="da-DK" sz="2800" dirty="0"/>
          </a:p>
          <a:p>
            <a:pPr hangingPunct="0"/>
            <a:r>
              <a:rPr lang="da-DK" sz="2800" b="1" dirty="0"/>
              <a:t>Diskussion af hvilke materialer, metoder og teorier, der er relevante i arbejdet med underspørgsmålene</a:t>
            </a:r>
            <a:br>
              <a:rPr lang="da-DK" sz="2800" b="1" dirty="0"/>
            </a:br>
            <a:endParaRPr lang="da-DK" sz="2800" dirty="0"/>
          </a:p>
          <a:p>
            <a:pPr hangingPunct="0"/>
            <a:r>
              <a:rPr lang="da-DK" sz="2800" b="1" dirty="0"/>
              <a:t>Konklusioner på arbejdet med de enkelte underspørgsmål </a:t>
            </a:r>
            <a:endParaRPr lang="da-DK" sz="2800" dirty="0"/>
          </a:p>
          <a:p>
            <a:pPr marL="0" lvl="0" indent="0" algn="r">
              <a:buNone/>
            </a:pPr>
            <a:r>
              <a:rPr lang="da-DK" sz="2800" b="1" dirty="0" smtClean="0"/>
              <a:t>      </a:t>
            </a:r>
            <a:r>
              <a:rPr lang="da-DK" sz="2800" b="1" dirty="0" smtClean="0">
                <a:solidFill>
                  <a:srgbClr val="FF0000"/>
                </a:solidFill>
              </a:rPr>
              <a:t>Se tillæg</a:t>
            </a:r>
            <a:endParaRPr lang="da-DK" sz="2800" b="1" dirty="0">
              <a:solidFill>
                <a:srgbClr val="FF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8440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Synopsis – hjælpespørgsmål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403" y="1700808"/>
            <a:ext cx="10972800" cy="5400600"/>
          </a:xfrm>
        </p:spPr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da-DK" sz="4400" b="1" dirty="0"/>
              <a:t>Hvad er problemets årsager, omfang og konsekvenser? </a:t>
            </a:r>
            <a:r>
              <a:rPr lang="da-DK" sz="4400" b="1" dirty="0" smtClean="0"/>
              <a:t/>
            </a:r>
            <a:br>
              <a:rPr lang="da-DK" sz="4400" b="1" dirty="0" smtClean="0"/>
            </a:br>
            <a:r>
              <a:rPr lang="da-DK" sz="4400" i="1" dirty="0" smtClean="0"/>
              <a:t>(</a:t>
            </a:r>
            <a:r>
              <a:rPr lang="da-DK" sz="4400" i="1" dirty="0"/>
              <a:t>Kan være det underspørgsmål, som driver undersøgelsen frem</a:t>
            </a:r>
            <a:r>
              <a:rPr lang="da-DK" sz="4400" i="1" dirty="0" smtClean="0"/>
              <a:t>)</a:t>
            </a:r>
            <a:r>
              <a:rPr lang="da-DK" sz="4400" dirty="0" smtClean="0"/>
              <a:t/>
            </a:r>
            <a:br>
              <a:rPr lang="da-DK" sz="4400" dirty="0" smtClean="0"/>
            </a:br>
            <a:endParaRPr lang="da-DK" sz="4400" dirty="0"/>
          </a:p>
          <a:p>
            <a:pPr marL="514350" lvl="0" indent="-514350">
              <a:buFont typeface="+mj-lt"/>
              <a:buAutoNum type="arabicPeriod"/>
            </a:pPr>
            <a:r>
              <a:rPr lang="da-DK" sz="4400" b="1" dirty="0"/>
              <a:t>Hvilke materialer samt hvilken faglig viden og faglige metoder er anvendt til at: </a:t>
            </a:r>
          </a:p>
          <a:p>
            <a:pPr lvl="1"/>
            <a:r>
              <a:rPr lang="da-DK" sz="4400" b="1" dirty="0"/>
              <a:t>undersøge problemet</a:t>
            </a:r>
          </a:p>
          <a:p>
            <a:pPr lvl="1"/>
            <a:r>
              <a:rPr lang="da-DK" sz="4400" b="1" dirty="0"/>
              <a:t>udvikle løsningsforslaget </a:t>
            </a:r>
          </a:p>
          <a:p>
            <a:pPr lvl="1"/>
            <a:r>
              <a:rPr lang="da-DK" sz="4400" b="1" dirty="0"/>
              <a:t>vurdere </a:t>
            </a:r>
            <a:r>
              <a:rPr lang="da-DK" sz="4400" b="1" dirty="0" smtClean="0"/>
              <a:t>løsningsforslaget</a:t>
            </a:r>
          </a:p>
          <a:p>
            <a:pPr marL="457200" lvl="1" indent="0">
              <a:buNone/>
            </a:pPr>
            <a:r>
              <a:rPr lang="da-DK" sz="4400" i="1" dirty="0" smtClean="0"/>
              <a:t>(Eleven </a:t>
            </a:r>
            <a:r>
              <a:rPr lang="da-DK" sz="4400" i="1" dirty="0"/>
              <a:t>prioriterer anvendelse af faglig viden og metoder mellem disse dele af projektet</a:t>
            </a:r>
            <a:r>
              <a:rPr lang="da-DK" sz="4400" i="1" dirty="0" smtClean="0"/>
              <a:t>. Elevens </a:t>
            </a:r>
            <a:r>
              <a:rPr lang="da-DK" sz="4400" i="1" dirty="0"/>
              <a:t>faglige prioritering fremgår af synopsen og af </a:t>
            </a:r>
            <a:r>
              <a:rPr lang="da-DK" sz="4400" i="1" dirty="0" smtClean="0"/>
              <a:t>fremlæggelsen)</a:t>
            </a:r>
            <a:r>
              <a:rPr lang="da-DK" sz="4400" dirty="0" smtClean="0"/>
              <a:t/>
            </a:r>
            <a:br>
              <a:rPr lang="da-DK" sz="4400" dirty="0" smtClean="0"/>
            </a:br>
            <a:endParaRPr lang="da-DK" sz="4400" dirty="0"/>
          </a:p>
          <a:p>
            <a:pPr marL="514350" lvl="0" indent="-514350">
              <a:buFont typeface="+mj-lt"/>
              <a:buAutoNum type="arabicPeriod"/>
            </a:pPr>
            <a:r>
              <a:rPr lang="da-DK" sz="4400" b="1" dirty="0"/>
              <a:t>Hvilket innovativt løsningsforslag inkl. evt. produkt udarbejdes? </a:t>
            </a:r>
            <a:r>
              <a:rPr lang="da-DK" sz="4400" b="1" dirty="0" smtClean="0"/>
              <a:t/>
            </a:r>
            <a:br>
              <a:rPr lang="da-DK" sz="4400" b="1" dirty="0" smtClean="0"/>
            </a:br>
            <a:r>
              <a:rPr lang="da-DK" sz="4400" i="1" dirty="0" smtClean="0"/>
              <a:t>(</a:t>
            </a:r>
            <a:r>
              <a:rPr lang="da-DK" sz="4400" i="1" dirty="0"/>
              <a:t>Kan være det underspørgsmål, der driver præsentation af løsningsforslag inkl. omtale og illustration af evt. produkt frem i synopsen</a:t>
            </a:r>
            <a:r>
              <a:rPr lang="da-DK" sz="4400" i="1" dirty="0" smtClean="0"/>
              <a:t>)</a:t>
            </a:r>
            <a:endParaRPr lang="da-DK" sz="3600" b="1" i="1" dirty="0" smtClean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95703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Synopsis – hjælpespørgsmål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1700808"/>
            <a:ext cx="10972800" cy="4968552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4"/>
            </a:pPr>
            <a:r>
              <a:rPr lang="da-DK" sz="2400" b="1" dirty="0" smtClean="0"/>
              <a:t>Hvordan </a:t>
            </a:r>
            <a:r>
              <a:rPr lang="da-DK" sz="2400" b="1" dirty="0"/>
              <a:t>er løsningsforslaget inkl. evt. produkt en løsning af problemet og hvilke konsekvenser har løsningsforslaget i øvrigt?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(</a:t>
            </a:r>
            <a:r>
              <a:rPr lang="da-DK" sz="2400" i="1" dirty="0"/>
              <a:t>Kan være det underspørgsmål, som driver vurdering af forslagets relevans frem - evt. gennem eksperimenter, scenarier eller fremlæggelse eksternt samt vurdering af forslagets konsekvenser fx ud fra samfundsmæssige, etiske, æstetiske eller miljømæssige kriterier</a:t>
            </a:r>
            <a:r>
              <a:rPr lang="da-DK" sz="2400" dirty="0" smtClean="0"/>
              <a:t>)</a:t>
            </a:r>
            <a:br>
              <a:rPr lang="da-DK" sz="2400" dirty="0" smtClean="0"/>
            </a:br>
            <a:endParaRPr lang="da-DK" sz="2400" dirty="0"/>
          </a:p>
          <a:p>
            <a:pPr marL="457200" lvl="0" indent="-457200">
              <a:buFont typeface="+mj-lt"/>
              <a:buAutoNum type="arabicPeriod" startAt="4"/>
            </a:pPr>
            <a:r>
              <a:rPr lang="da-DK" sz="2400" b="1" dirty="0"/>
              <a:t>Hvordan vurderes fagenes og de faglige metoders muligheder og begrænsninger i forhold til ovennævnte? 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(</a:t>
            </a:r>
            <a:r>
              <a:rPr lang="da-DK" sz="2400" i="1" dirty="0"/>
              <a:t>Kan være et underspørgsmål, til direkte opfyldelse af det pågældende mål</a:t>
            </a:r>
            <a:r>
              <a:rPr lang="da-DK" sz="2400" dirty="0"/>
              <a:t>)</a:t>
            </a:r>
          </a:p>
          <a:p>
            <a:pPr marL="0" lvl="0" indent="0">
              <a:buNone/>
            </a:pPr>
            <a:endParaRPr lang="da-DK" sz="3600" b="1" dirty="0" smtClean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92911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Synopsis – hjælpespørgsmål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da-DK" sz="2800" b="1" dirty="0" smtClean="0"/>
              <a:t>Konklusion</a:t>
            </a:r>
            <a:endParaRPr lang="da-DK" sz="2800" dirty="0"/>
          </a:p>
          <a:p>
            <a:pPr marL="0" indent="0" hangingPunct="0">
              <a:buNone/>
            </a:pPr>
            <a:r>
              <a:rPr lang="da-DK" sz="2800" dirty="0" smtClean="0"/>
              <a:t>Man svarer på problemformuleringen ved at ”samle” konklusionerne på underspørgsmålene og samtidig svare på følgende: </a:t>
            </a:r>
          </a:p>
          <a:p>
            <a:pPr marL="0" indent="0" hangingPunct="0">
              <a:buNone/>
            </a:pPr>
            <a:endParaRPr lang="da-DK" sz="2800" dirty="0"/>
          </a:p>
          <a:p>
            <a:pPr marL="0" indent="0" hangingPunct="0">
              <a:buNone/>
            </a:pPr>
            <a:r>
              <a:rPr lang="da-DK" sz="2800" dirty="0" smtClean="0"/>
              <a:t>Hvordan </a:t>
            </a:r>
            <a:r>
              <a:rPr lang="da-DK" sz="2800" dirty="0"/>
              <a:t>og i hvor høj grad er problemet løst gennem det innovative løsningsforslag? 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-342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47260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980728"/>
            <a:ext cx="10972800" cy="1728192"/>
          </a:xfrm>
        </p:spPr>
        <p:txBody>
          <a:bodyPr>
            <a:normAutofit/>
          </a:bodyPr>
          <a:lstStyle/>
          <a:p>
            <a:pPr marL="0" indent="0" algn="l" hangingPunct="0"/>
            <a:r>
              <a:rPr lang="da-DK" b="1" dirty="0" smtClean="0"/>
              <a:t>Bedømmelse 1:</a:t>
            </a:r>
            <a:r>
              <a:rPr lang="da-DK" dirty="0" smtClean="0"/>
              <a:t> </a:t>
            </a:r>
            <a:r>
              <a:rPr lang="da-DK" sz="3200" u="sng" dirty="0" smtClean="0"/>
              <a:t>Tilegne</a:t>
            </a:r>
            <a:r>
              <a:rPr lang="da-DK" sz="3200" dirty="0" smtClean="0"/>
              <a:t> </a:t>
            </a:r>
            <a:r>
              <a:rPr lang="da-DK" sz="3200" dirty="0"/>
              <a:t>sig viden om en sag med anvendelse af relevante fag og faglige metoder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3140968"/>
            <a:ext cx="10972800" cy="3528392"/>
          </a:xfrm>
        </p:spPr>
        <p:txBody>
          <a:bodyPr>
            <a:normAutofit/>
          </a:bodyPr>
          <a:lstStyle/>
          <a:p>
            <a:pPr hangingPunct="0"/>
            <a:r>
              <a:rPr lang="da-DK" sz="2800" dirty="0" smtClean="0"/>
              <a:t>I </a:t>
            </a:r>
            <a:r>
              <a:rPr lang="da-DK" sz="2800" dirty="0"/>
              <a:t>en AT opgave med innovation bedømmes hvordan fagene og deres metoder er anvendt til at </a:t>
            </a:r>
            <a:r>
              <a:rPr lang="da-DK" sz="2800" u="sng" dirty="0"/>
              <a:t>undersøge</a:t>
            </a:r>
            <a:r>
              <a:rPr lang="da-DK" sz="2800" dirty="0"/>
              <a:t> sagen, til at </a:t>
            </a:r>
            <a:r>
              <a:rPr lang="da-DK" sz="2800" u="sng" dirty="0"/>
              <a:t>udarbejde løsningsforslag </a:t>
            </a:r>
            <a:r>
              <a:rPr lang="da-DK" sz="2800" b="1" dirty="0"/>
              <a:t>og/eller</a:t>
            </a:r>
            <a:r>
              <a:rPr lang="da-DK" sz="2800" dirty="0"/>
              <a:t> til at </a:t>
            </a:r>
            <a:r>
              <a:rPr lang="da-DK" sz="2800" u="sng" dirty="0"/>
              <a:t>vurdere løsningsforslaget</a:t>
            </a:r>
            <a:r>
              <a:rPr lang="da-DK" sz="2800" dirty="0"/>
              <a:t>. </a:t>
            </a:r>
          </a:p>
          <a:p>
            <a:pPr hangingPunct="0"/>
            <a:r>
              <a:rPr lang="da-DK" sz="2800" dirty="0"/>
              <a:t>Bedømmelsen skal være ud fra elevens </a:t>
            </a:r>
            <a:r>
              <a:rPr lang="da-DK" sz="2800" b="1" dirty="0"/>
              <a:t>prioritering</a:t>
            </a:r>
            <a:r>
              <a:rPr lang="da-DK" sz="2800" dirty="0"/>
              <a:t> af, hvor faglighed anvendes.</a:t>
            </a:r>
          </a:p>
          <a:p>
            <a:pPr marL="0" lvl="0" indent="0">
              <a:buNone/>
            </a:pPr>
            <a:endParaRPr lang="da-DK" sz="2800" b="1" dirty="0" smtClean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24</a:t>
            </a:fld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95296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24744"/>
            <a:ext cx="10972800" cy="2088232"/>
          </a:xfrm>
        </p:spPr>
        <p:txBody>
          <a:bodyPr>
            <a:normAutofit fontScale="90000"/>
          </a:bodyPr>
          <a:lstStyle/>
          <a:p>
            <a:pPr algn="l" hangingPunct="0"/>
            <a:r>
              <a:rPr lang="da-DK" b="1" dirty="0" smtClean="0"/>
              <a:t>Bedømmelse 2:</a:t>
            </a:r>
            <a:r>
              <a:rPr lang="da-DK" dirty="0" smtClean="0"/>
              <a:t> </a:t>
            </a:r>
            <a:r>
              <a:rPr lang="da-DK" sz="3200" dirty="0" smtClean="0"/>
              <a:t>Foretage </a:t>
            </a:r>
            <a:r>
              <a:rPr lang="da-DK" sz="3200" dirty="0"/>
              <a:t>valg, afgrænsning og præcisering i arbejdet med </a:t>
            </a:r>
            <a:r>
              <a:rPr lang="da-DK" sz="3200" dirty="0" smtClean="0"/>
              <a:t>sagen, opstille </a:t>
            </a:r>
            <a:r>
              <a:rPr lang="da-DK" sz="3200" dirty="0"/>
              <a:t>og behandle en </a:t>
            </a:r>
            <a:r>
              <a:rPr lang="da-DK" sz="3200" dirty="0" smtClean="0"/>
              <a:t>problemformulering, selvstændigt </a:t>
            </a:r>
            <a:r>
              <a:rPr lang="da-DK" sz="3200" dirty="0"/>
              <a:t>fremlægge resultatet heraf.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4" name="Rektangel 3"/>
          <p:cNvSpPr/>
          <p:nvPr/>
        </p:nvSpPr>
        <p:spPr>
          <a:xfrm>
            <a:off x="623392" y="3068960"/>
            <a:ext cx="113292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da-DK" sz="2400" b="1" dirty="0"/>
              <a:t>Emne – Sag – Problemformulering – </a:t>
            </a:r>
            <a:r>
              <a:rPr lang="da-DK" sz="2400" b="1" dirty="0" smtClean="0"/>
              <a:t>Behandling </a:t>
            </a:r>
            <a:r>
              <a:rPr lang="da-DK" sz="2400" b="1" dirty="0"/>
              <a:t>- </a:t>
            </a:r>
            <a:r>
              <a:rPr lang="da-DK" sz="2400" b="1" dirty="0" smtClean="0"/>
              <a:t>Fremlæggelse</a:t>
            </a:r>
            <a:endParaRPr lang="da-DK" sz="2400" b="1" dirty="0"/>
          </a:p>
          <a:p>
            <a:pPr hangingPunct="0"/>
            <a:endParaRPr lang="da-DK" sz="2400" b="1" dirty="0"/>
          </a:p>
          <a:p>
            <a:pPr algn="ctr" hangingPunct="0"/>
            <a:r>
              <a:rPr lang="da-DK" sz="2400" dirty="0" smtClean="0"/>
              <a:t>Udgangspunktet er at finde en innovativ løsning på </a:t>
            </a:r>
          </a:p>
          <a:p>
            <a:pPr algn="ctr" hangingPunct="0"/>
            <a:r>
              <a:rPr lang="da-DK" sz="2400" dirty="0" smtClean="0"/>
              <a:t>et konkret (autentisk)  problem</a:t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b="1" u="sng" dirty="0" smtClean="0"/>
              <a:t>”at behandle en problemformulering” betyder tre ting</a:t>
            </a:r>
            <a:r>
              <a:rPr lang="da-DK" sz="2400" b="1" dirty="0" smtClean="0"/>
              <a:t>:</a:t>
            </a:r>
          </a:p>
          <a:p>
            <a:pPr marL="342900" indent="-342900" hangingPunct="0">
              <a:buFont typeface="Arial" pitchFamily="34" charset="0"/>
              <a:buChar char="•"/>
            </a:pPr>
            <a:r>
              <a:rPr lang="da-DK" sz="2400" dirty="0" smtClean="0"/>
              <a:t>Eleven skal undersøge et problem.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a-DK" sz="2400" dirty="0" smtClean="0"/>
              <a:t>Eleven skal udarbejde et innovativt løsningsforslag.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a-DK" sz="2400" dirty="0" smtClean="0"/>
              <a:t>Eleven skal vurdere løsningsforslaget</a:t>
            </a:r>
            <a:endParaRPr lang="da-DK" sz="2400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25</a:t>
            </a:fld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7668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268760"/>
            <a:ext cx="10972800" cy="1080120"/>
          </a:xfrm>
        </p:spPr>
        <p:txBody>
          <a:bodyPr>
            <a:normAutofit fontScale="90000"/>
          </a:bodyPr>
          <a:lstStyle/>
          <a:p>
            <a:pPr algn="l" hangingPunct="0"/>
            <a:r>
              <a:rPr lang="da-DK" b="1" dirty="0" smtClean="0"/>
              <a:t>Bedømmelse 2, fortsat: </a:t>
            </a:r>
            <a:br>
              <a:rPr lang="da-DK" b="1" dirty="0" smtClean="0"/>
            </a:br>
            <a:r>
              <a:rPr lang="da-DK" sz="2800" dirty="0" smtClean="0"/>
              <a:t>Afgrænsning, opstilling og behandling af problemformulering.</a:t>
            </a:r>
            <a:endParaRPr lang="da-DK" sz="2800" dirty="0"/>
          </a:p>
        </p:txBody>
      </p:sp>
      <p:sp>
        <p:nvSpPr>
          <p:cNvPr id="3" name="Rektangel 2"/>
          <p:cNvSpPr/>
          <p:nvPr/>
        </p:nvSpPr>
        <p:spPr>
          <a:xfrm>
            <a:off x="623392" y="2348881"/>
            <a:ext cx="1142526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da-DK" sz="2400" dirty="0" smtClean="0"/>
              <a:t>I hvor høj grad opfylder eleven dette?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da-DK" sz="2400" dirty="0" smtClean="0"/>
              <a:t>Elevens evne til at </a:t>
            </a:r>
            <a:r>
              <a:rPr lang="da-DK" sz="2400" u="sng" dirty="0" smtClean="0"/>
              <a:t>afgrænse</a:t>
            </a:r>
            <a:r>
              <a:rPr lang="da-DK" sz="2400" dirty="0" smtClean="0"/>
              <a:t>, undersøge/diskutere et problem </a:t>
            </a:r>
            <a:r>
              <a:rPr lang="da-DK" sz="2400" u="sng" dirty="0" smtClean="0"/>
              <a:t>vurderes i traditionel forstand. 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da-DK" sz="2400" dirty="0" smtClean="0"/>
              <a:t>Bedømmelse af elevens kompetence til at </a:t>
            </a:r>
            <a:r>
              <a:rPr lang="da-DK" sz="2400" u="sng" dirty="0" smtClean="0"/>
              <a:t>udarbejde et innovativt løsningsforslag</a:t>
            </a:r>
            <a:r>
              <a:rPr lang="da-DK" sz="2400" dirty="0" smtClean="0"/>
              <a:t> sker på baggrund af </a:t>
            </a:r>
            <a:r>
              <a:rPr lang="da-DK" sz="2400" u="sng" dirty="0" smtClean="0"/>
              <a:t>elevens begrundelse for forslagets værdi for andre og elevens argumentation for hvordan det tilfører den konkrete sammenhæng (konteksten) noget nyt.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da-DK" sz="2400" dirty="0" smtClean="0"/>
              <a:t>Bedømmelsen af </a:t>
            </a:r>
            <a:r>
              <a:rPr lang="da-DK" sz="2400" u="sng" dirty="0" smtClean="0"/>
              <a:t>elevens evne til at vurdere løsningsforslaget </a:t>
            </a:r>
            <a:r>
              <a:rPr lang="da-DK" sz="2400" dirty="0" smtClean="0"/>
              <a:t>tager udgangspunkt i </a:t>
            </a:r>
            <a:r>
              <a:rPr lang="da-DK" sz="2400" u="sng" dirty="0" smtClean="0"/>
              <a:t>elevens begrundelse for forslagets relevans og konsekvenser</a:t>
            </a:r>
            <a:endParaRPr lang="da-DK" sz="2400" u="sng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695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268760"/>
            <a:ext cx="10972800" cy="1080120"/>
          </a:xfrm>
        </p:spPr>
        <p:txBody>
          <a:bodyPr>
            <a:normAutofit fontScale="90000"/>
          </a:bodyPr>
          <a:lstStyle/>
          <a:p>
            <a:pPr algn="l" hangingPunct="0"/>
            <a:r>
              <a:rPr lang="da-DK" b="1" dirty="0" smtClean="0"/>
              <a:t>Bedømmelse 3: </a:t>
            </a:r>
            <a:r>
              <a:rPr lang="da-DK" sz="3600" dirty="0" smtClean="0"/>
              <a:t>Perspektivering</a:t>
            </a:r>
            <a:br>
              <a:rPr lang="da-DK" sz="3600" dirty="0" smtClean="0"/>
            </a:br>
            <a:endParaRPr lang="da-DK" sz="3600" dirty="0"/>
          </a:p>
        </p:txBody>
      </p:sp>
      <p:sp>
        <p:nvSpPr>
          <p:cNvPr id="4" name="Rektangel 3"/>
          <p:cNvSpPr/>
          <p:nvPr/>
        </p:nvSpPr>
        <p:spPr>
          <a:xfrm>
            <a:off x="815414" y="2492897"/>
            <a:ext cx="1084920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200" dirty="0" smtClean="0"/>
              <a:t>Man </a:t>
            </a:r>
            <a:r>
              <a:rPr lang="da-DK" sz="3200" dirty="0"/>
              <a:t>bedømmer hvor god en perspektivering der er til studierapporten </a:t>
            </a:r>
            <a:endParaRPr lang="da-DK" sz="3200" dirty="0" smtClean="0"/>
          </a:p>
          <a:p>
            <a:endParaRPr lang="da-DK" sz="3200" dirty="0"/>
          </a:p>
          <a:p>
            <a:r>
              <a:rPr lang="da-DK" sz="3200" u="sng" dirty="0" smtClean="0"/>
              <a:t>og</a:t>
            </a:r>
            <a:r>
              <a:rPr lang="da-DK" sz="3200" dirty="0" smtClean="0"/>
              <a:t> </a:t>
            </a:r>
            <a:r>
              <a:rPr lang="da-DK" sz="3200" dirty="0"/>
              <a:t>evt. til andre sammenhænge </a:t>
            </a:r>
            <a:r>
              <a:rPr lang="da-DK" sz="3200" u="sng" dirty="0"/>
              <a:t>eller mulige løsningsforslag.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63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52736"/>
            <a:ext cx="10972800" cy="1584176"/>
          </a:xfrm>
        </p:spPr>
        <p:txBody>
          <a:bodyPr>
            <a:normAutofit/>
          </a:bodyPr>
          <a:lstStyle/>
          <a:p>
            <a:pPr algn="l" hangingPunct="0"/>
            <a:r>
              <a:rPr lang="da-DK" b="1" dirty="0" smtClean="0"/>
              <a:t>Bedømmelse 4: </a:t>
            </a:r>
            <a:r>
              <a:rPr lang="da-DK" sz="3600" dirty="0" smtClean="0"/>
              <a:t>Vurdere fags og faglige metoders muligheder og begrænsninger i forhold til den konkrete sag</a:t>
            </a:r>
            <a:endParaRPr lang="da-DK" sz="3600" dirty="0"/>
          </a:p>
        </p:txBody>
      </p:sp>
      <p:sp>
        <p:nvSpPr>
          <p:cNvPr id="4" name="Rektangel 3"/>
          <p:cNvSpPr/>
          <p:nvPr/>
        </p:nvSpPr>
        <p:spPr>
          <a:xfrm>
            <a:off x="623392" y="2708920"/>
            <a:ext cx="1084920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da-DK" sz="2800" dirty="0"/>
              <a:t>Eleven kan </a:t>
            </a:r>
            <a:r>
              <a:rPr lang="da-DK" sz="2800" dirty="0" smtClean="0"/>
              <a:t>igen </a:t>
            </a:r>
            <a:r>
              <a:rPr lang="da-DK" sz="2800" dirty="0"/>
              <a:t>have fokus på undersøgelsen, løsningen, eller vurderingen. </a:t>
            </a:r>
          </a:p>
          <a:p>
            <a:pPr hangingPunct="0"/>
            <a:r>
              <a:rPr lang="da-DK" sz="2800" dirty="0"/>
              <a:t> </a:t>
            </a:r>
          </a:p>
          <a:p>
            <a:r>
              <a:rPr lang="da-DK" sz="2800" dirty="0"/>
              <a:t>Faglige metoder kan både være metoder, der undersøger underspørgsmål, metoder der er relateret til praktisk anvendelse af faget, f.eks. til produktfremstilling, eller iværksættelse og formidling af løsningen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28</a:t>
            </a:fld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698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11584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52736"/>
            <a:ext cx="10972800" cy="1872208"/>
          </a:xfrm>
        </p:spPr>
        <p:txBody>
          <a:bodyPr>
            <a:normAutofit fontScale="90000"/>
          </a:bodyPr>
          <a:lstStyle/>
          <a:p>
            <a:pPr algn="l" hangingPunct="0"/>
            <a:r>
              <a:rPr lang="da-DK" b="1" dirty="0" smtClean="0"/>
              <a:t>Bedømmelse 5: </a:t>
            </a:r>
            <a:br>
              <a:rPr lang="da-DK" b="1" dirty="0" smtClean="0"/>
            </a:br>
            <a:r>
              <a:rPr lang="da-DK" sz="3200" dirty="0" smtClean="0"/>
              <a:t>Demonstrere </a:t>
            </a:r>
            <a:r>
              <a:rPr lang="da-DK" sz="3200" dirty="0"/>
              <a:t>indsigt i videnskabelig tankegang og gøre sig elementære videnskabsteoretiske overvejelser i forhold til den konkrete sag </a:t>
            </a:r>
            <a:endParaRPr lang="da-DK" sz="3600" dirty="0"/>
          </a:p>
        </p:txBody>
      </p:sp>
      <p:sp>
        <p:nvSpPr>
          <p:cNvPr id="4" name="Rektangel 3"/>
          <p:cNvSpPr/>
          <p:nvPr/>
        </p:nvSpPr>
        <p:spPr>
          <a:xfrm>
            <a:off x="623392" y="3140968"/>
            <a:ext cx="115686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da-DK" sz="2800" dirty="0" smtClean="0"/>
              <a:t>Målet opfyldes ved at eleven:</a:t>
            </a:r>
          </a:p>
          <a:p>
            <a:pPr marL="457200" indent="-457200" hangingPunct="0">
              <a:buFont typeface="Arial" pitchFamily="34" charset="0"/>
              <a:buChar char="•"/>
            </a:pPr>
            <a:r>
              <a:rPr lang="da-DK" sz="2800" dirty="0" smtClean="0"/>
              <a:t>demonstrere </a:t>
            </a:r>
            <a:r>
              <a:rPr lang="da-DK" sz="2800" dirty="0"/>
              <a:t>videnskabelige tankegange i behandlingen af problemet </a:t>
            </a:r>
            <a:r>
              <a:rPr lang="da-DK" sz="2800" u="sng" dirty="0" smtClean="0"/>
              <a:t>og/eller</a:t>
            </a:r>
            <a:r>
              <a:rPr lang="da-DK" sz="2800" dirty="0" smtClean="0"/>
              <a:t> </a:t>
            </a:r>
          </a:p>
          <a:p>
            <a:pPr marL="457200" indent="-457200" hangingPunct="0">
              <a:buFont typeface="Arial" pitchFamily="34" charset="0"/>
              <a:buChar char="•"/>
            </a:pPr>
            <a:r>
              <a:rPr lang="da-DK" sz="2800" dirty="0" smtClean="0"/>
              <a:t>knytter </a:t>
            </a:r>
            <a:r>
              <a:rPr lang="da-DK" sz="2800" dirty="0"/>
              <a:t>videnskabsteoretiske begreber til sin vurdering af fagenes og de faglige metoders muligheder og begrænsninger. </a:t>
            </a: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>Begreberne </a:t>
            </a:r>
            <a:r>
              <a:rPr lang="da-DK" sz="2800" dirty="0"/>
              <a:t>kan fx være: kvantitativ/kvalitativ, induktiv/deduktiv eller kausal/intentionel. 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29</a:t>
            </a:fld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9490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848" y="976799"/>
            <a:ext cx="10058400" cy="802301"/>
          </a:xfrm>
        </p:spPr>
        <p:txBody>
          <a:bodyPr>
            <a:noAutofit/>
          </a:bodyPr>
          <a:lstStyle/>
          <a:p>
            <a:r>
              <a:rPr lang="da-DK" dirty="0"/>
              <a:t> </a:t>
            </a:r>
            <a:r>
              <a:rPr lang="da-DK" dirty="0" smtClean="0"/>
              <a:t>I dag om AT-opgave </a:t>
            </a:r>
            <a:r>
              <a:rPr lang="da-DK" dirty="0"/>
              <a:t>med innovation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79360" y="2460978"/>
            <a:ext cx="10410952" cy="4625622"/>
          </a:xfrm>
        </p:spPr>
        <p:txBody>
          <a:bodyPr>
            <a:normAutofit fontScale="47500" lnSpcReduction="20000"/>
          </a:bodyPr>
          <a:lstStyle/>
          <a:p>
            <a:pPr marL="1143000" indent="-1143000">
              <a:buFont typeface="+mj-lt"/>
              <a:buAutoNum type="arabicPeriod"/>
            </a:pPr>
            <a:r>
              <a:rPr lang="da-DK" sz="6700" dirty="0" smtClean="0"/>
              <a:t>Krav: kendetegn, </a:t>
            </a:r>
            <a:r>
              <a:rPr lang="da-DK" sz="6700" dirty="0"/>
              <a:t>definition, </a:t>
            </a:r>
            <a:r>
              <a:rPr lang="da-DK" sz="6700" dirty="0" smtClean="0"/>
              <a:t>eksempel</a:t>
            </a:r>
          </a:p>
          <a:p>
            <a:pPr marL="1143000" indent="-1143000">
              <a:buFont typeface="+mj-lt"/>
              <a:buAutoNum type="arabicPeriod"/>
            </a:pPr>
            <a:r>
              <a:rPr lang="da-DK" sz="6700" dirty="0" smtClean="0"/>
              <a:t>Faglige mål</a:t>
            </a:r>
          </a:p>
          <a:p>
            <a:pPr marL="1143000" indent="-1143000">
              <a:buFont typeface="+mj-lt"/>
              <a:buAutoNum type="arabicPeriod"/>
            </a:pPr>
            <a:r>
              <a:rPr lang="da-DK" sz="6700" dirty="0" smtClean="0"/>
              <a:t>Synopsis</a:t>
            </a:r>
          </a:p>
          <a:p>
            <a:pPr marL="1143000" indent="-1143000">
              <a:buFont typeface="+mj-lt"/>
              <a:buAutoNum type="arabicPeriod"/>
            </a:pPr>
            <a:r>
              <a:rPr lang="da-DK" sz="6700" dirty="0" smtClean="0"/>
              <a:t>Bedømmelse</a:t>
            </a:r>
          </a:p>
          <a:p>
            <a:pPr marL="1143000" indent="-1143000">
              <a:buFont typeface="+mj-lt"/>
              <a:buAutoNum type="arabicPeriod"/>
            </a:pPr>
            <a:r>
              <a:rPr lang="da-DK" sz="6700" dirty="0" smtClean="0"/>
              <a:t>Andet: Råd og vink</a:t>
            </a:r>
          </a:p>
          <a:p>
            <a:pPr marL="182880" lvl="8" indent="-182880">
              <a:spcBef>
                <a:spcPts val="1200"/>
              </a:spcBef>
              <a:spcAft>
                <a:spcPts val="0"/>
              </a:spcAft>
            </a:pPr>
            <a:endParaRPr lang="da-DK" sz="3900" dirty="0"/>
          </a:p>
          <a:p>
            <a:pPr marL="182880" lvl="8" indent="-182880">
              <a:spcBef>
                <a:spcPts val="1200"/>
              </a:spcBef>
              <a:spcAft>
                <a:spcPts val="0"/>
              </a:spcAft>
            </a:pPr>
            <a:endParaRPr lang="da-DK" sz="3900" dirty="0" smtClean="0"/>
          </a:p>
          <a:p>
            <a:pPr marL="182880" lvl="8" indent="-182880">
              <a:spcBef>
                <a:spcPts val="1200"/>
              </a:spcBef>
              <a:spcAft>
                <a:spcPts val="0"/>
              </a:spcAft>
            </a:pPr>
            <a:endParaRPr lang="da-DK" sz="3900" dirty="0"/>
          </a:p>
          <a:p>
            <a:pPr marL="182880" lvl="8" indent="-182880">
              <a:spcBef>
                <a:spcPts val="1200"/>
              </a:spcBef>
              <a:spcAft>
                <a:spcPts val="0"/>
              </a:spcAft>
            </a:pPr>
            <a:endParaRPr lang="da-DK" sz="3900" dirty="0" smtClean="0"/>
          </a:p>
          <a:p>
            <a:pPr marL="0" lvl="8" indent="0" algn="r">
              <a:spcBef>
                <a:spcPts val="1200"/>
              </a:spcBef>
              <a:spcAft>
                <a:spcPts val="0"/>
              </a:spcAft>
              <a:buNone/>
            </a:pPr>
            <a:r>
              <a:rPr lang="da-DK" sz="5800" i="1" dirty="0" smtClean="0">
                <a:solidFill>
                  <a:srgbClr val="FF0000"/>
                </a:solidFill>
              </a:rPr>
              <a:t>OBS</a:t>
            </a:r>
            <a:r>
              <a:rPr lang="da-DK" sz="5800" i="1" dirty="0">
                <a:solidFill>
                  <a:srgbClr val="FF0000"/>
                </a:solidFill>
              </a:rPr>
              <a:t>: </a:t>
            </a:r>
            <a:r>
              <a:rPr lang="da-DK" sz="5800" i="1" dirty="0" smtClean="0">
                <a:solidFill>
                  <a:srgbClr val="FF0000"/>
                </a:solidFill>
              </a:rPr>
              <a:t>Kig i </a:t>
            </a:r>
            <a:r>
              <a:rPr lang="da-DK" sz="5800" i="1" dirty="0" err="1" smtClean="0">
                <a:solidFill>
                  <a:srgbClr val="FF0000"/>
                </a:solidFill>
              </a:rPr>
              <a:t>FGs</a:t>
            </a:r>
            <a:r>
              <a:rPr lang="da-DK" sz="5800" i="1" dirty="0" smtClean="0">
                <a:solidFill>
                  <a:srgbClr val="FF0000"/>
                </a:solidFill>
              </a:rPr>
              <a:t> </a:t>
            </a:r>
            <a:r>
              <a:rPr lang="da-DK" sz="5800" i="1" dirty="0">
                <a:solidFill>
                  <a:srgbClr val="FF0000"/>
                </a:solidFill>
              </a:rPr>
              <a:t>lærertillæg til innovation </a:t>
            </a:r>
          </a:p>
          <a:p>
            <a:endParaRPr lang="da-DK" sz="2800" dirty="0" smtClean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62729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00760" y="1483023"/>
            <a:ext cx="9966960" cy="3035808"/>
          </a:xfrm>
        </p:spPr>
        <p:txBody>
          <a:bodyPr/>
          <a:lstStyle/>
          <a:p>
            <a:r>
              <a:rPr lang="da-DK" dirty="0" err="1" smtClean="0"/>
              <a:t>slUT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70207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016" y="573278"/>
            <a:ext cx="11017816" cy="1609344"/>
          </a:xfrm>
        </p:spPr>
        <p:txBody>
          <a:bodyPr>
            <a:normAutofit/>
          </a:bodyPr>
          <a:lstStyle/>
          <a:p>
            <a:pPr lvl="0"/>
            <a:r>
              <a:rPr lang="da-DK" dirty="0"/>
              <a:t>Hvad </a:t>
            </a:r>
            <a:r>
              <a:rPr lang="da-DK" dirty="0" smtClean="0"/>
              <a:t>der </a:t>
            </a:r>
            <a:r>
              <a:rPr lang="da-DK" dirty="0" smtClean="0">
                <a:solidFill>
                  <a:srgbClr val="FF0000"/>
                </a:solidFill>
              </a:rPr>
              <a:t>kendetegner</a:t>
            </a:r>
            <a:r>
              <a:rPr lang="da-DK" dirty="0" smtClean="0"/>
              <a:t> innovation (UVM)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43840" y="1844824"/>
            <a:ext cx="11708811" cy="4824536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da-DK" i="1" dirty="0" smtClean="0"/>
          </a:p>
          <a:p>
            <a:pPr marL="0" lvl="0" indent="0">
              <a:buNone/>
            </a:pPr>
            <a:endParaRPr lang="da-DK" dirty="0" smtClean="0"/>
          </a:p>
          <a:p>
            <a:pPr lvl="0"/>
            <a:r>
              <a:rPr lang="da-DK" sz="3200" dirty="0" smtClean="0"/>
              <a:t>Autentiske problemer </a:t>
            </a:r>
            <a:r>
              <a:rPr lang="da-DK" sz="3200" i="1" dirty="0" smtClean="0"/>
              <a:t>(altså virkelige problemer)</a:t>
            </a:r>
          </a:p>
          <a:p>
            <a:pPr lvl="0"/>
            <a:r>
              <a:rPr lang="da-DK" sz="3200" dirty="0" smtClean="0"/>
              <a:t>Ofte </a:t>
            </a:r>
            <a:r>
              <a:rPr lang="da-DK" sz="3200" dirty="0"/>
              <a:t>inddrages ekstern </a:t>
            </a:r>
            <a:r>
              <a:rPr lang="da-DK" sz="3200" dirty="0" smtClean="0"/>
              <a:t>partner </a:t>
            </a:r>
            <a:r>
              <a:rPr lang="da-DK" sz="3200" i="1" dirty="0" smtClean="0"/>
              <a:t>(måske inddrage personer eller virksomheder)</a:t>
            </a:r>
          </a:p>
          <a:p>
            <a:pPr lvl="0"/>
            <a:r>
              <a:rPr lang="da-DK" sz="3200" dirty="0" smtClean="0"/>
              <a:t>Krav </a:t>
            </a:r>
            <a:r>
              <a:rPr lang="da-DK" sz="3200" dirty="0"/>
              <a:t>om undersøgelse, innovativt </a:t>
            </a:r>
            <a:r>
              <a:rPr lang="da-DK" sz="3200" dirty="0" smtClean="0"/>
              <a:t>løsningsforslag </a:t>
            </a:r>
            <a:r>
              <a:rPr lang="da-DK" sz="3200" dirty="0"/>
              <a:t>samt vurdering af </a:t>
            </a:r>
            <a:r>
              <a:rPr lang="da-DK" sz="3200" dirty="0" smtClean="0"/>
              <a:t>løsningsforslaget </a:t>
            </a:r>
          </a:p>
          <a:p>
            <a:pPr lvl="0"/>
            <a:endParaRPr lang="da-DK" sz="2400" dirty="0"/>
          </a:p>
          <a:p>
            <a:pPr lvl="0"/>
            <a:endParaRPr lang="da-DK" sz="2400" dirty="0" smtClean="0"/>
          </a:p>
          <a:p>
            <a:pPr lvl="8"/>
            <a:endParaRPr lang="da-DK" sz="2000" i="1" dirty="0" smtClean="0">
              <a:solidFill>
                <a:srgbClr val="FF0000"/>
              </a:solidFill>
            </a:endParaRPr>
          </a:p>
          <a:p>
            <a:pPr marL="2271400" lvl="8" indent="0">
              <a:buNone/>
            </a:pPr>
            <a:r>
              <a:rPr lang="da-DK" sz="2000" i="1" dirty="0">
                <a:solidFill>
                  <a:srgbClr val="FF0000"/>
                </a:solidFill>
              </a:rPr>
              <a:t>	</a:t>
            </a:r>
            <a:r>
              <a:rPr lang="da-DK" sz="2000" i="1" dirty="0" smtClean="0">
                <a:solidFill>
                  <a:srgbClr val="FF0000"/>
                </a:solidFill>
              </a:rPr>
              <a:t>		</a:t>
            </a:r>
            <a:endParaRPr lang="da-DK" sz="2400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062" y="6113463"/>
            <a:ext cx="2127250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8249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AT opgave med innovation - </a:t>
            </a:r>
            <a:r>
              <a:rPr lang="da-DK" dirty="0" err="1" smtClean="0">
                <a:solidFill>
                  <a:srgbClr val="FF0000"/>
                </a:solidFill>
              </a:rPr>
              <a:t>KRav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65760" y="1524000"/>
            <a:ext cx="11460480" cy="5034336"/>
          </a:xfrm>
        </p:spPr>
        <p:txBody>
          <a:bodyPr>
            <a:normAutofit fontScale="92500" lnSpcReduction="10000"/>
          </a:bodyPr>
          <a:lstStyle/>
          <a:p>
            <a:pPr lvl="0"/>
            <a:endParaRPr lang="da-DK" sz="2800" b="1" dirty="0" smtClean="0"/>
          </a:p>
          <a:p>
            <a:pPr lvl="0"/>
            <a:r>
              <a:rPr lang="da-DK" sz="3200" dirty="0" smtClean="0"/>
              <a:t>Undersøgelse </a:t>
            </a:r>
            <a:r>
              <a:rPr lang="da-DK" sz="3200" dirty="0"/>
              <a:t>af en sag / udarbejdelse af en </a:t>
            </a:r>
            <a:r>
              <a:rPr lang="da-DK" sz="3200" dirty="0" smtClean="0"/>
              <a:t>problemformulering</a:t>
            </a:r>
          </a:p>
          <a:p>
            <a:pPr lvl="0"/>
            <a:r>
              <a:rPr lang="da-DK" sz="3200" dirty="0" smtClean="0"/>
              <a:t>Udarbejdelse </a:t>
            </a:r>
            <a:r>
              <a:rPr lang="da-DK" sz="3200" dirty="0"/>
              <a:t>af innovativt </a:t>
            </a:r>
            <a:r>
              <a:rPr lang="da-DK" sz="3200" dirty="0" smtClean="0"/>
              <a:t>løsningsforslag</a:t>
            </a:r>
          </a:p>
          <a:p>
            <a:pPr lvl="0"/>
            <a:r>
              <a:rPr lang="da-DK" sz="3200" dirty="0" smtClean="0"/>
              <a:t>Vurdering </a:t>
            </a:r>
            <a:r>
              <a:rPr lang="da-DK" sz="3200" dirty="0"/>
              <a:t>af </a:t>
            </a:r>
            <a:r>
              <a:rPr lang="da-DK" sz="3200" dirty="0" smtClean="0"/>
              <a:t>løsningsforslaget</a:t>
            </a:r>
          </a:p>
          <a:p>
            <a:pPr marL="0" indent="0" hangingPunct="0">
              <a:buNone/>
            </a:pPr>
            <a:r>
              <a:rPr lang="da-DK" sz="3200" b="1" dirty="0" smtClean="0"/>
              <a:t>Et </a:t>
            </a:r>
            <a:r>
              <a:rPr lang="da-DK" sz="3200" b="1" dirty="0"/>
              <a:t>innovativt løsningsforslag - </a:t>
            </a:r>
            <a:r>
              <a:rPr lang="da-DK" sz="3200" dirty="0"/>
              <a:t>UVM definition</a:t>
            </a:r>
          </a:p>
          <a:p>
            <a:pPr hangingPunct="0"/>
            <a:r>
              <a:rPr lang="da-DK" sz="3200" dirty="0"/>
              <a:t>noget der har værdi for andre og </a:t>
            </a:r>
          </a:p>
          <a:p>
            <a:pPr hangingPunct="0"/>
            <a:r>
              <a:rPr lang="da-DK" sz="3200" dirty="0"/>
              <a:t>tilfører den konkrete sammenhæng (kontekst) noget nyt. </a:t>
            </a:r>
            <a:br>
              <a:rPr lang="da-DK" sz="3200" dirty="0"/>
            </a:br>
            <a:r>
              <a:rPr lang="da-DK" sz="3200" dirty="0"/>
              <a:t>Forslaget behøver derfor ikke at være noget nyt i absolut forstand, men det bidrager med noget nyt i den konkrete sammenhæng. </a:t>
            </a:r>
          </a:p>
          <a:p>
            <a:pPr lvl="0"/>
            <a:endParaRPr lang="da-DK" sz="3200" dirty="0"/>
          </a:p>
          <a:p>
            <a:pPr marL="0" indent="0">
              <a:buNone/>
            </a:pPr>
            <a:endParaRPr lang="da-DK" sz="3200" dirty="0" smtClean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0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ktangel 3"/>
          <p:cNvSpPr/>
          <p:nvPr/>
        </p:nvSpPr>
        <p:spPr>
          <a:xfrm>
            <a:off x="9538295" y="6296726"/>
            <a:ext cx="21006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i="1" dirty="0" smtClean="0">
                <a:solidFill>
                  <a:srgbClr val="FF0000"/>
                </a:solidFill>
              </a:rPr>
              <a:t>Tillæg s. 1 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3962859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59583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Faglige mål </a:t>
            </a:r>
            <a:r>
              <a:rPr lang="da-DK" dirty="0" smtClean="0">
                <a:solidFill>
                  <a:srgbClr val="FF0000"/>
                </a:solidFill>
              </a:rPr>
              <a:t>– de samme!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da-DK" sz="2400" dirty="0"/>
              <a:t>Tilegne sig viden om en sag med anvendelse af relevante fag og faglige metoder</a:t>
            </a:r>
          </a:p>
          <a:p>
            <a:pPr lvl="0"/>
            <a:r>
              <a:rPr lang="da-DK" sz="2400" dirty="0"/>
              <a:t>Foretage valg, afgrænse og præcisering i arbejdet med sagen og på dette grundlag opstille og </a:t>
            </a:r>
            <a:r>
              <a:rPr lang="da-DK" sz="2400" u="sng" dirty="0"/>
              <a:t>behandle en problemformulering </a:t>
            </a:r>
            <a:r>
              <a:rPr lang="da-DK" sz="2400" dirty="0"/>
              <a:t>samt selvstændigt fremlægge resultatet heraf</a:t>
            </a:r>
          </a:p>
          <a:p>
            <a:pPr lvl="0"/>
            <a:r>
              <a:rPr lang="da-DK" sz="2400" dirty="0"/>
              <a:t>Perspektivere sagen</a:t>
            </a:r>
          </a:p>
          <a:p>
            <a:pPr lvl="0"/>
            <a:r>
              <a:rPr lang="da-DK" sz="2400" dirty="0"/>
              <a:t>Vurdere de forskellige fags og faglige metoders muligheder og begrænsninger i forhold til den konkrete sag</a:t>
            </a:r>
          </a:p>
          <a:p>
            <a:pPr lvl="0"/>
            <a:r>
              <a:rPr lang="da-DK" sz="2400" dirty="0"/>
              <a:t>Demonstrere indsigt i videnskabelig tankegang og gøre sig </a:t>
            </a:r>
            <a:r>
              <a:rPr lang="da-DK" sz="2400" u="sng" dirty="0"/>
              <a:t>elementære videnskabsteoretiske overvejelser </a:t>
            </a:r>
            <a:r>
              <a:rPr lang="da-DK" sz="2400" dirty="0"/>
              <a:t>i forhold til den konkrete sag 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Rektangulær billedforklaring 5"/>
          <p:cNvSpPr/>
          <p:nvPr/>
        </p:nvSpPr>
        <p:spPr>
          <a:xfrm>
            <a:off x="6944372" y="516783"/>
            <a:ext cx="4445940" cy="1575786"/>
          </a:xfrm>
          <a:prstGeom prst="wedgeRectCallout">
            <a:avLst>
              <a:gd name="adj1" fmla="val -36317"/>
              <a:gd name="adj2" fmla="val 121182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dirty="0" smtClean="0"/>
              <a:t>Krav i problemformuleringen om spørgsmål, der skal være dækket ind (s. </a:t>
            </a:r>
            <a:r>
              <a:rPr lang="da-DK" sz="2800" dirty="0"/>
              <a:t>5</a:t>
            </a:r>
            <a:r>
              <a:rPr lang="da-DK" sz="2800" dirty="0" smtClean="0"/>
              <a:t>)</a:t>
            </a:r>
            <a:endParaRPr lang="da-DK" sz="2800" dirty="0"/>
          </a:p>
        </p:txBody>
      </p:sp>
      <p:sp>
        <p:nvSpPr>
          <p:cNvPr id="7" name="Rektangel 6"/>
          <p:cNvSpPr/>
          <p:nvPr/>
        </p:nvSpPr>
        <p:spPr>
          <a:xfrm>
            <a:off x="6639716" y="6116330"/>
            <a:ext cx="44812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lvl="1" indent="0">
              <a:buNone/>
            </a:pPr>
            <a:r>
              <a:rPr lang="da-DK" sz="2800" i="1" dirty="0">
                <a:solidFill>
                  <a:srgbClr val="FF0000"/>
                </a:solidFill>
              </a:rPr>
              <a:t>Se synopsis-skabelon </a:t>
            </a:r>
            <a:r>
              <a:rPr lang="da-DK" sz="2800" i="1" dirty="0" smtClean="0">
                <a:solidFill>
                  <a:srgbClr val="FF0000"/>
                </a:solidFill>
              </a:rPr>
              <a:t>s</a:t>
            </a:r>
            <a:r>
              <a:rPr lang="da-DK" sz="2800" i="1" dirty="0">
                <a:solidFill>
                  <a:srgbClr val="FF0000"/>
                </a:solidFill>
              </a:rPr>
              <a:t>. </a:t>
            </a:r>
            <a:r>
              <a:rPr lang="da-DK" sz="2800" i="1" dirty="0" smtClean="0">
                <a:solidFill>
                  <a:srgbClr val="FF0000"/>
                </a:solidFill>
              </a:rPr>
              <a:t>3</a:t>
            </a:r>
            <a:endParaRPr lang="da-DK" sz="2800" i="1" dirty="0">
              <a:solidFill>
                <a:srgbClr val="FF0000"/>
              </a:solidFill>
            </a:endParaRPr>
          </a:p>
        </p:txBody>
      </p:sp>
      <p:sp>
        <p:nvSpPr>
          <p:cNvPr id="5" name="Rektangulær billedforklaring 4"/>
          <p:cNvSpPr/>
          <p:nvPr/>
        </p:nvSpPr>
        <p:spPr>
          <a:xfrm>
            <a:off x="2971800" y="5767753"/>
            <a:ext cx="8418512" cy="1090247"/>
          </a:xfrm>
          <a:prstGeom prst="wedgeRectCallout">
            <a:avLst>
              <a:gd name="adj1" fmla="val -46812"/>
              <a:gd name="adj2" fmla="val -60824"/>
            </a:avLst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dirty="0" smtClean="0"/>
              <a:t>Bekendtgørelsen: Fagligheden på </a:t>
            </a:r>
            <a:r>
              <a:rPr lang="da-DK" sz="2800" dirty="0" err="1" smtClean="0"/>
              <a:t>Stx</a:t>
            </a:r>
            <a:r>
              <a:rPr lang="da-DK" sz="2800" dirty="0" smtClean="0"/>
              <a:t> er nært forbundet med </a:t>
            </a:r>
            <a:r>
              <a:rPr lang="da-DK" sz="2800" u="sng" dirty="0" smtClean="0"/>
              <a:t>sider</a:t>
            </a:r>
            <a:r>
              <a:rPr lang="da-DK" sz="2800" dirty="0" smtClean="0"/>
              <a:t> af videnskabsfagene (s. 5)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7495490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0832" y="484632"/>
            <a:ext cx="10567416" cy="1609344"/>
          </a:xfrm>
        </p:spPr>
        <p:txBody>
          <a:bodyPr>
            <a:normAutofit/>
          </a:bodyPr>
          <a:lstStyle/>
          <a:p>
            <a:r>
              <a:rPr lang="da-DK" dirty="0" smtClean="0"/>
              <a:t>AT opgave med innovation - </a:t>
            </a:r>
            <a:r>
              <a:rPr lang="da-DK" dirty="0" smtClean="0">
                <a:solidFill>
                  <a:srgbClr val="FF0000"/>
                </a:solidFill>
              </a:rPr>
              <a:t>Eksempel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31371" y="1600200"/>
            <a:ext cx="5760640" cy="4925144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da-DK" sz="2000" b="1" dirty="0" smtClean="0"/>
              <a:t>Katastrofen </a:t>
            </a:r>
            <a:r>
              <a:rPr lang="da-DK" sz="2000" b="1" dirty="0"/>
              <a:t>– årsager og konsekvenser </a:t>
            </a:r>
            <a:endParaRPr lang="da-DK" sz="2000" dirty="0"/>
          </a:p>
          <a:p>
            <a:pPr marL="0" indent="0" hangingPunct="0">
              <a:buNone/>
            </a:pPr>
            <a:r>
              <a:rPr lang="da-DK" sz="2000" b="1" dirty="0" smtClean="0"/>
              <a:t>A</a:t>
            </a:r>
            <a:r>
              <a:rPr lang="da-DK" sz="2000" b="1" dirty="0"/>
              <a:t>.</a:t>
            </a:r>
            <a:r>
              <a:rPr lang="da-DK" sz="2000" dirty="0"/>
              <a:t> Du skal vælge en sag, hvor en bestemt katastrofe spiller en væsentlig rolle. Du skal udarbejde en problemformulering samt en synopsis, hvor den valgte katastrofe, dens årsager og/eller konsekvenser belyses. Som et led i din fremstilling af den valgte sag skal du gøre rede for din brug af begrebet katastrofe og begrunde dit valg af materiale. </a:t>
            </a:r>
          </a:p>
          <a:p>
            <a:pPr marL="0" indent="0" hangingPunct="0">
              <a:buNone/>
            </a:pPr>
            <a:r>
              <a:rPr lang="da-DK" sz="2000" dirty="0" smtClean="0"/>
              <a:t>Du </a:t>
            </a:r>
            <a:r>
              <a:rPr lang="da-DK" sz="2000" dirty="0"/>
              <a:t>skal anvende viden og metoder fra to fag. Det ene fag skal være på mindst B-niveau. De to fag skal være fra hvert sit hovedområde.</a:t>
            </a:r>
          </a:p>
          <a:p>
            <a:pPr marL="0" indent="0">
              <a:buNone/>
            </a:pPr>
            <a:endParaRPr lang="da-DK" sz="2000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2"/>
          </p:nvPr>
        </p:nvSpPr>
        <p:spPr>
          <a:xfrm>
            <a:off x="6197600" y="1672208"/>
            <a:ext cx="5755051" cy="5141168"/>
          </a:xfrm>
        </p:spPr>
        <p:txBody>
          <a:bodyPr>
            <a:normAutofit fontScale="47500" lnSpcReduction="20000"/>
          </a:bodyPr>
          <a:lstStyle/>
          <a:p>
            <a:pPr marL="0" indent="0" hangingPunct="0">
              <a:buNone/>
            </a:pPr>
            <a:r>
              <a:rPr lang="da-DK" sz="4200" b="1" dirty="0" smtClean="0"/>
              <a:t>Katastrofen </a:t>
            </a:r>
            <a:r>
              <a:rPr lang="da-DK" sz="4200" b="1" dirty="0"/>
              <a:t>– årsager og konsekvenser </a:t>
            </a:r>
            <a:endParaRPr lang="da-DK" sz="4200" dirty="0"/>
          </a:p>
          <a:p>
            <a:pPr marL="0" indent="0" hangingPunct="0">
              <a:lnSpc>
                <a:spcPct val="120000"/>
              </a:lnSpc>
              <a:buNone/>
            </a:pPr>
            <a:r>
              <a:rPr lang="da-DK" sz="4200" b="1" dirty="0"/>
              <a:t> </a:t>
            </a:r>
            <a:r>
              <a:rPr lang="da-DK" sz="4200" b="1" dirty="0" smtClean="0"/>
              <a:t>B</a:t>
            </a:r>
            <a:r>
              <a:rPr lang="da-DK" sz="4200" b="1" dirty="0"/>
              <a:t>.</a:t>
            </a:r>
            <a:r>
              <a:rPr lang="da-DK" sz="4200" dirty="0"/>
              <a:t> Du skal vælge en sag, hvor en bestemt katastrofe spiller en væsentlig rolle. Du skal udarbejde en problemformulering samt en synopsis, hvor den valgte katastrofe og dens årsager eller konsekvenser belyses, </a:t>
            </a:r>
            <a:r>
              <a:rPr lang="da-DK" sz="4200" dirty="0">
                <a:solidFill>
                  <a:srgbClr val="FF0000"/>
                </a:solidFill>
              </a:rPr>
              <a:t>og du skal udarbejde og vurdere konsekvenserne af et innovativt løsningsforslag, der kan forebygge lignende katastrofer i fremtiden eller begrænse katastrofens konsekvenser. </a:t>
            </a:r>
          </a:p>
          <a:p>
            <a:pPr marL="0" indent="0" hangingPunct="0">
              <a:lnSpc>
                <a:spcPct val="120000"/>
              </a:lnSpc>
              <a:buNone/>
            </a:pPr>
            <a:r>
              <a:rPr lang="da-DK" sz="4200" dirty="0"/>
              <a:t> </a:t>
            </a:r>
            <a:r>
              <a:rPr lang="da-DK" sz="4200" dirty="0" smtClean="0"/>
              <a:t>Du </a:t>
            </a:r>
            <a:r>
              <a:rPr lang="da-DK" sz="4200" dirty="0"/>
              <a:t>skal anvende viden og metoder fra to fag. Det ene fag skal være på mindst B-niveau. De to fag skal være fra hvert </a:t>
            </a:r>
            <a:r>
              <a:rPr lang="da-DK" sz="4200" dirty="0" smtClean="0"/>
              <a:t>sit hovedområde</a:t>
            </a:r>
            <a:endParaRPr lang="da-DK" sz="420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13726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ktangulær billedforklaring 2"/>
          <p:cNvSpPr/>
          <p:nvPr/>
        </p:nvSpPr>
        <p:spPr>
          <a:xfrm>
            <a:off x="228600" y="1280160"/>
            <a:ext cx="4290646" cy="3168748"/>
          </a:xfrm>
          <a:prstGeom prst="wedgeRectCallout">
            <a:avLst>
              <a:gd name="adj1" fmla="val 86520"/>
              <a:gd name="adj2" fmla="val 26919"/>
            </a:avLst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914400">
              <a:defRPr/>
            </a:pPr>
            <a:r>
              <a:rPr lang="da-DK" sz="3200" b="1" kern="0" dirty="0">
                <a:solidFill>
                  <a:schemeClr val="bg1"/>
                </a:solidFill>
              </a:rPr>
              <a:t>Faglig fordybelse prioriteres</a:t>
            </a:r>
          </a:p>
          <a:p>
            <a:pPr marL="285750" lvl="0" indent="-285750" defTabSz="914400">
              <a:buFontTx/>
              <a:buChar char="-"/>
              <a:defRPr/>
            </a:pPr>
            <a:r>
              <a:rPr lang="da-DK" sz="3200" kern="0" dirty="0">
                <a:solidFill>
                  <a:schemeClr val="bg1"/>
                </a:solidFill>
              </a:rPr>
              <a:t>Undersøgelse</a:t>
            </a:r>
          </a:p>
          <a:p>
            <a:pPr marL="285750" lvl="0" indent="-285750" defTabSz="914400">
              <a:buFontTx/>
              <a:buChar char="-"/>
              <a:defRPr/>
            </a:pPr>
            <a:r>
              <a:rPr lang="da-DK" sz="3200" kern="0" dirty="0">
                <a:solidFill>
                  <a:schemeClr val="bg1"/>
                </a:solidFill>
              </a:rPr>
              <a:t>Løsningsforslag </a:t>
            </a:r>
          </a:p>
          <a:p>
            <a:pPr marL="285750" lvl="0" indent="-285750" defTabSz="914400">
              <a:buFontTx/>
              <a:buChar char="-"/>
              <a:defRPr/>
            </a:pPr>
            <a:r>
              <a:rPr lang="da-DK" sz="3200" kern="0" dirty="0" smtClean="0">
                <a:solidFill>
                  <a:schemeClr val="bg1"/>
                </a:solidFill>
              </a:rPr>
              <a:t>Vurdering </a:t>
            </a:r>
          </a:p>
          <a:p>
            <a:pPr lvl="0" defTabSz="914400">
              <a:defRPr/>
            </a:pPr>
            <a:r>
              <a:rPr lang="da-DK" sz="3200" kern="0" dirty="0" smtClean="0">
                <a:solidFill>
                  <a:schemeClr val="bg1"/>
                </a:solidFill>
              </a:rPr>
              <a:t>                           (s. 3-4)</a:t>
            </a:r>
            <a:endParaRPr lang="da-DK" sz="3200" kern="0" dirty="0">
              <a:solidFill>
                <a:schemeClr val="bg1"/>
              </a:solidFill>
            </a:endParaRPr>
          </a:p>
          <a:p>
            <a:pPr algn="ctr"/>
            <a:endParaRPr lang="da-DK" dirty="0"/>
          </a:p>
        </p:txBody>
      </p:sp>
      <p:sp>
        <p:nvSpPr>
          <p:cNvPr id="8" name="Rektangel 7"/>
          <p:cNvSpPr/>
          <p:nvPr/>
        </p:nvSpPr>
        <p:spPr>
          <a:xfrm>
            <a:off x="9538295" y="6296726"/>
            <a:ext cx="21006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i="1" dirty="0" smtClean="0">
                <a:solidFill>
                  <a:srgbClr val="FF0000"/>
                </a:solidFill>
              </a:rPr>
              <a:t>Tillæg s. 2 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325643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Synopsis – </a:t>
            </a:r>
            <a:r>
              <a:rPr lang="da-DK" dirty="0" smtClean="0">
                <a:solidFill>
                  <a:srgbClr val="FF0000"/>
                </a:solidFill>
              </a:rPr>
              <a:t>hvad er det nye?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74320" y="2121408"/>
            <a:ext cx="10853928" cy="4050792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da-DK" sz="12800" b="1" dirty="0" smtClean="0"/>
              <a:t>Problemformulering </a:t>
            </a:r>
            <a:endParaRPr lang="da-DK" sz="12800" dirty="0"/>
          </a:p>
          <a:p>
            <a:pPr lvl="0"/>
            <a:r>
              <a:rPr lang="da-DK" sz="12800" dirty="0"/>
              <a:t>Hvilket konkret problem søges løst på en innovativ måde?</a:t>
            </a:r>
          </a:p>
          <a:p>
            <a:pPr lvl="0"/>
            <a:r>
              <a:rPr lang="da-DK" sz="12800" dirty="0"/>
              <a:t>Hvem eller hvad vedrører problemet? evt. ekstern partner</a:t>
            </a:r>
            <a:r>
              <a:rPr lang="da-DK" sz="12800" dirty="0" smtClean="0"/>
              <a:t>?</a:t>
            </a:r>
          </a:p>
          <a:p>
            <a:pPr hangingPunct="0"/>
            <a:r>
              <a:rPr lang="da-DK" sz="12800" b="1" dirty="0"/>
              <a:t>Konklusion</a:t>
            </a:r>
            <a:endParaRPr lang="da-DK" sz="12800" dirty="0"/>
          </a:p>
          <a:p>
            <a:pPr marL="0" indent="0" hangingPunct="0">
              <a:buNone/>
            </a:pPr>
            <a:r>
              <a:rPr lang="da-DK" sz="12800" dirty="0"/>
              <a:t>Man svarer på problemformuleringen ved at ”samle” konklusionerne på underspørgsmålene og samtidig svare på følgende: </a:t>
            </a:r>
          </a:p>
          <a:p>
            <a:pPr marL="0" indent="0" hangingPunct="0">
              <a:buNone/>
            </a:pPr>
            <a:r>
              <a:rPr lang="da-DK" sz="12800" dirty="0"/>
              <a:t>Hvordan og i hvor høj grad er problemet løst gennem det innovative løsningsforslag? </a:t>
            </a:r>
            <a:r>
              <a:rPr lang="da-DK" sz="12800" dirty="0" smtClean="0"/>
              <a:t>                        </a:t>
            </a:r>
            <a:r>
              <a:rPr lang="da-DK" sz="12800" i="1" dirty="0" smtClean="0">
                <a:solidFill>
                  <a:srgbClr val="FF0000"/>
                </a:solidFill>
              </a:rPr>
              <a:t>Tillæg s. 5-6</a:t>
            </a:r>
            <a:endParaRPr lang="da-DK" sz="12800" i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da-DK" sz="12800" dirty="0"/>
          </a:p>
          <a:p>
            <a:pPr marL="0" indent="0" hangingPunct="0">
              <a:buNone/>
            </a:pPr>
            <a:r>
              <a:rPr lang="da-DK" sz="12800" dirty="0"/>
              <a:t/>
            </a:r>
            <a:br>
              <a:rPr lang="da-DK" sz="12800" dirty="0"/>
            </a:br>
            <a:endParaRPr lang="da-DK" sz="12800" b="1" dirty="0" smtClean="0"/>
          </a:p>
          <a:p>
            <a:pPr marL="0" lvl="0" indent="0">
              <a:buNone/>
            </a:pPr>
            <a:endParaRPr lang="da-DK" sz="2800" dirty="0" smtClean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69997"/>
            <a:ext cx="16033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65367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FF0000"/>
                </a:solidFill>
              </a:rPr>
              <a:t>Prioritering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da-DK" sz="3200" b="1" dirty="0"/>
              <a:t>Hvilke materialer samt hvilken faglig viden og faglige metoder er anvendt til at: </a:t>
            </a:r>
          </a:p>
          <a:p>
            <a:pPr lvl="1"/>
            <a:r>
              <a:rPr lang="da-DK" sz="3200" b="1" dirty="0"/>
              <a:t>undersøge </a:t>
            </a:r>
            <a:r>
              <a:rPr lang="da-DK" sz="3200" b="1" dirty="0" smtClean="0"/>
              <a:t>problemet </a:t>
            </a:r>
            <a:r>
              <a:rPr lang="da-DK" sz="3200" b="1" dirty="0" smtClean="0">
                <a:solidFill>
                  <a:srgbClr val="FF0000"/>
                </a:solidFill>
              </a:rPr>
              <a:t>og</a:t>
            </a:r>
            <a:endParaRPr lang="da-DK" sz="3200" b="1" dirty="0">
              <a:solidFill>
                <a:srgbClr val="FF0000"/>
              </a:solidFill>
            </a:endParaRPr>
          </a:p>
          <a:p>
            <a:pPr lvl="1"/>
            <a:r>
              <a:rPr lang="da-DK" sz="3200" b="1" dirty="0"/>
              <a:t>udvikle løsningsforslaget </a:t>
            </a:r>
            <a:r>
              <a:rPr lang="da-DK" sz="3200" b="1" dirty="0" smtClean="0">
                <a:solidFill>
                  <a:srgbClr val="FF0000"/>
                </a:solidFill>
              </a:rPr>
              <a:t>og/eller</a:t>
            </a:r>
            <a:endParaRPr lang="da-DK" sz="3200" b="1" dirty="0">
              <a:solidFill>
                <a:srgbClr val="FF0000"/>
              </a:solidFill>
            </a:endParaRPr>
          </a:p>
          <a:p>
            <a:pPr lvl="1"/>
            <a:r>
              <a:rPr lang="da-DK" sz="3200" b="1" dirty="0"/>
              <a:t>vurdere løsningsforslaget</a:t>
            </a:r>
          </a:p>
          <a:p>
            <a:pPr lvl="1" indent="0">
              <a:buNone/>
            </a:pPr>
            <a:r>
              <a:rPr lang="da-DK" sz="3200" i="1" dirty="0"/>
              <a:t>(Eleven prioriterer anvendelse af faglig viden og metoder mellem disse dele af projektet. Elevens faglige prioritering fremgår af synopsen og af fremlæggelsen)</a:t>
            </a:r>
            <a:endParaRPr lang="da-DK" sz="12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8979408" y="6273225"/>
            <a:ext cx="2493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da-DK" sz="3200" i="1" dirty="0">
                <a:solidFill>
                  <a:srgbClr val="FF0000"/>
                </a:solidFill>
              </a:rPr>
              <a:t>Tillæg s. 5-6</a:t>
            </a:r>
          </a:p>
        </p:txBody>
      </p:sp>
    </p:spTree>
    <p:extLst>
      <p:ext uri="{BB962C8B-B14F-4D97-AF65-F5344CB8AC3E}">
        <p14:creationId xmlns:p14="http://schemas.microsoft.com/office/powerpoint/2010/main" val="40824897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æ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TC103090434[[fn=Træ]]</Template>
  <TotalTime>1834</TotalTime>
  <Words>1788</Words>
  <Application>Microsoft Office PowerPoint</Application>
  <PresentationFormat>Brugerdefineret</PresentationFormat>
  <Paragraphs>291</Paragraphs>
  <Slides>30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30</vt:i4>
      </vt:variant>
    </vt:vector>
  </HeadingPairs>
  <TitlesOfParts>
    <vt:vector size="31" baseType="lpstr">
      <vt:lpstr>Trætype</vt:lpstr>
      <vt:lpstr>Innovation i AT</vt:lpstr>
      <vt:lpstr>iNNOVATION</vt:lpstr>
      <vt:lpstr> I dag om AT-opgave med innovation</vt:lpstr>
      <vt:lpstr>Hvad der kendetegner innovation (UVM)</vt:lpstr>
      <vt:lpstr>AT opgave med innovation - KRav</vt:lpstr>
      <vt:lpstr>Faglige mål – de samme!</vt:lpstr>
      <vt:lpstr>AT opgave med innovation - Eksempel</vt:lpstr>
      <vt:lpstr>Synopsis – hvad er det nye?</vt:lpstr>
      <vt:lpstr>Prioritering</vt:lpstr>
      <vt:lpstr>Mundtlig fremlæggelse og dialog</vt:lpstr>
      <vt:lpstr>Bedømmelse 1: Tilegne sig viden om en sag med anvendelse af relevante fag og faglige metoder</vt:lpstr>
      <vt:lpstr>Hvad nu? - og råd og vink</vt:lpstr>
      <vt:lpstr>AT-FORLØBET for eleverNE </vt:lpstr>
      <vt:lpstr>Opgave</vt:lpstr>
      <vt:lpstr>Bøger og links </vt:lpstr>
      <vt:lpstr>RESTER</vt:lpstr>
      <vt:lpstr>Ingen ny læreplan – men ny vejledning</vt:lpstr>
      <vt:lpstr>Faglig prioritering - Eksempler</vt:lpstr>
      <vt:lpstr>Synopsis: Problemformulering eksempler</vt:lpstr>
      <vt:lpstr>Synopsis – hvad er det nye?</vt:lpstr>
      <vt:lpstr>Synopsis – hjælpespørgsmål</vt:lpstr>
      <vt:lpstr>Synopsis – hjælpespørgsmål</vt:lpstr>
      <vt:lpstr>Synopsis – hjælpespørgsmål</vt:lpstr>
      <vt:lpstr>Bedømmelse 1: Tilegne sig viden om en sag med anvendelse af relevante fag og faglige metoder</vt:lpstr>
      <vt:lpstr>Bedømmelse 2: Foretage valg, afgrænsning og præcisering i arbejdet med sagen, opstille og behandle en problemformulering, selvstændigt fremlægge resultatet heraf. </vt:lpstr>
      <vt:lpstr>Bedømmelse 2, fortsat:  Afgrænsning, opstilling og behandling af problemformulering.</vt:lpstr>
      <vt:lpstr>Bedømmelse 3: Perspektivering </vt:lpstr>
      <vt:lpstr>Bedømmelse 4: Vurdere fags og faglige metoders muligheder og begrænsninger i forhold til den konkrete sag</vt:lpstr>
      <vt:lpstr>Bedømmelse 5:  Demonstrere indsigt i videnskabelig tankegang og gøre sig elementære videnskabsteoretiske overvejelser i forhold til den konkrete sag </vt:lpstr>
      <vt:lpstr>slUT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Commedia dell’ arte</dc:title>
  <dc:creator>Bruger</dc:creator>
  <cp:lastModifiedBy>Christian Skov Nikolajsen</cp:lastModifiedBy>
  <cp:revision>90</cp:revision>
  <cp:lastPrinted>2014-01-23T10:39:00Z</cp:lastPrinted>
  <dcterms:created xsi:type="dcterms:W3CDTF">2013-10-08T18:58:54Z</dcterms:created>
  <dcterms:modified xsi:type="dcterms:W3CDTF">2014-01-24T12:25:34Z</dcterms:modified>
</cp:coreProperties>
</file>