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65" r:id="rId4"/>
    <p:sldId id="257" r:id="rId5"/>
    <p:sldId id="261" r:id="rId6"/>
    <p:sldId id="278" r:id="rId7"/>
    <p:sldId id="274" r:id="rId8"/>
    <p:sldId id="309" r:id="rId9"/>
    <p:sldId id="273" r:id="rId10"/>
    <p:sldId id="290" r:id="rId11"/>
    <p:sldId id="300" r:id="rId12"/>
    <p:sldId id="294" r:id="rId13"/>
    <p:sldId id="298" r:id="rId14"/>
    <p:sldId id="302" r:id="rId15"/>
    <p:sldId id="307" r:id="rId16"/>
    <p:sldId id="303" r:id="rId17"/>
    <p:sldId id="304" r:id="rId18"/>
    <p:sldId id="310" r:id="rId19"/>
    <p:sldId id="311" r:id="rId20"/>
    <p:sldId id="312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81CE-2FE3-49B4-A4CE-36082DA54296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9CCAD-63E5-4779-9326-311FCAA855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96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0CC608-DF1D-4B3A-A76A-AFD20E906BE8}" type="slidenum">
              <a:rPr lang="da-DK">
                <a:latin typeface="Calibri" pitchFamily="34" charset="0"/>
              </a:rPr>
              <a:pPr eaLnBrk="1" hangingPunct="1"/>
              <a:t>3</a:t>
            </a:fld>
            <a:endParaRPr lang="da-DK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9CCAD-63E5-4779-9326-311FCAA8557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293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6861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79E5F7-AB62-4239-8295-9D84E9C104E2}" type="slidenum">
              <a:rPr lang="da-DK">
                <a:latin typeface="Calibri" pitchFamily="-65" charset="0"/>
              </a:rPr>
              <a:pPr eaLnBrk="1" hangingPunct="1"/>
              <a:t>15</a:t>
            </a:fld>
            <a:endParaRPr lang="da-DK">
              <a:latin typeface="Calibri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B5A041-8B7E-4F07-9AE1-F551E8CC4332}" type="datetimeFigureOut">
              <a:rPr lang="da-DK" smtClean="0"/>
              <a:t>03-03-2014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283699-23CB-498F-A541-B6C2D18FF0F2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AT 8 - eksamen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PROBLEMFORMULERING | </a:t>
            </a:r>
            <a:r>
              <a:rPr lang="da-DK" dirty="0" smtClean="0"/>
              <a:t>SYNOPSIS | METODEAFSNIT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39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Problemformulering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748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r>
              <a:rPr lang="da-DK" sz="4400" dirty="0"/>
              <a:t>Ex </a:t>
            </a:r>
            <a:r>
              <a:rPr lang="da-DK" sz="4400" dirty="0" err="1"/>
              <a:t>Samf</a:t>
            </a:r>
            <a:r>
              <a:rPr lang="da-DK" sz="4400" dirty="0"/>
              <a:t> (A)/dansk (A)   </a:t>
            </a:r>
            <a:r>
              <a:rPr lang="da-DK" sz="4400" dirty="0" smtClean="0"/>
              <a:t> </a:t>
            </a:r>
            <a:r>
              <a:rPr lang="da-DK" dirty="0"/>
              <a:t>| AT 2011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Hvilken</a:t>
            </a:r>
            <a:r>
              <a:rPr lang="da-DK" sz="2000" b="1" dirty="0" smtClean="0"/>
              <a:t> rolle spillede FN under folkemordet i Rwanda, og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hvordan</a:t>
            </a:r>
            <a:r>
              <a:rPr lang="da-DK" sz="2000" b="1" dirty="0" smtClean="0"/>
              <a:t> bliver organisationen fremstillet i dokumentaren </a:t>
            </a:r>
            <a:r>
              <a:rPr lang="da-DK" sz="2000" b="1" i="1" dirty="0" err="1" smtClean="0"/>
              <a:t>Ghosts</a:t>
            </a:r>
            <a:r>
              <a:rPr lang="da-DK" sz="2000" b="1" i="1" dirty="0" smtClean="0"/>
              <a:t> of Rwanda</a:t>
            </a:r>
            <a:r>
              <a:rPr lang="da-DK" sz="2000" b="1" dirty="0" smtClean="0"/>
              <a:t>?</a:t>
            </a:r>
          </a:p>
          <a:p>
            <a:pPr marL="82296" indent="0">
              <a:buNone/>
            </a:pPr>
            <a:endParaRPr lang="da-DK" sz="2000" b="1" dirty="0"/>
          </a:p>
          <a:p>
            <a:pPr marL="539496" indent="-457200">
              <a:buAutoNum type="arabicPeriod"/>
            </a:pP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Hvad</a:t>
            </a:r>
            <a:r>
              <a:rPr lang="da-DK" sz="2000" dirty="0" smtClean="0"/>
              <a:t> ledte til konflikten i Rwanda og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i hvilken forstand</a:t>
            </a:r>
            <a:r>
              <a:rPr lang="da-DK" sz="2000" dirty="0" smtClean="0"/>
              <a:t> kan den ses som en katastrofe?</a:t>
            </a:r>
            <a:br>
              <a:rPr lang="da-DK" sz="2000" dirty="0" smtClean="0"/>
            </a:br>
            <a:endParaRPr lang="da-DK" sz="2000" dirty="0" smtClean="0"/>
          </a:p>
          <a:p>
            <a:pPr marL="539496" indent="-457200">
              <a:buAutoNum type="arabicPeriod"/>
            </a:pP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Hvorledes</a:t>
            </a:r>
            <a:r>
              <a:rPr lang="da-DK" sz="2000" dirty="0" smtClean="0"/>
              <a:t> kan </a:t>
            </a:r>
            <a:r>
              <a:rPr lang="da-DK" sz="2000" dirty="0" err="1" smtClean="0"/>
              <a:t>FNs</a:t>
            </a:r>
            <a:r>
              <a:rPr lang="da-DK" sz="2000" dirty="0" smtClean="0"/>
              <a:t> rolle eller mangel på samme under folkemordet på Rwanda forklares?</a:t>
            </a:r>
            <a:br>
              <a:rPr lang="da-DK" sz="2000" dirty="0" smtClean="0"/>
            </a:br>
            <a:endParaRPr lang="da-DK" sz="2000" dirty="0" smtClean="0"/>
          </a:p>
          <a:p>
            <a:pPr marL="539496" indent="-457200">
              <a:buAutoNum type="arabicPeriod"/>
            </a:pP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I hvor høj grad </a:t>
            </a:r>
            <a:r>
              <a:rPr lang="da-DK" sz="2000" dirty="0" smtClean="0"/>
              <a:t>handlede FN i overensstemmelse med egne love og forholdsregler?</a:t>
            </a:r>
            <a:br>
              <a:rPr lang="da-DK" sz="2000" dirty="0" smtClean="0"/>
            </a:br>
            <a:endParaRPr lang="da-DK" sz="2000" dirty="0" smtClean="0"/>
          </a:p>
          <a:p>
            <a:pPr marL="539496" indent="-457200">
              <a:buAutoNum type="arabicPeriod"/>
            </a:pP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Hvordan</a:t>
            </a:r>
            <a:r>
              <a:rPr lang="da-DK" sz="2000" dirty="0" smtClean="0"/>
              <a:t> portrætteres FN i dokumentaren </a:t>
            </a:r>
            <a:r>
              <a:rPr lang="da-DK" sz="2000" i="1" dirty="0" err="1" smtClean="0"/>
              <a:t>Ghosts</a:t>
            </a:r>
            <a:r>
              <a:rPr lang="da-DK" sz="2000" i="1" dirty="0" smtClean="0"/>
              <a:t> of Rwanda</a:t>
            </a:r>
            <a:r>
              <a:rPr lang="da-DK" sz="2000" dirty="0" smtClean="0"/>
              <a:t>?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Hvilken</a:t>
            </a:r>
            <a:r>
              <a:rPr lang="da-DK" sz="2000" dirty="0" smtClean="0"/>
              <a:t> dramaturgi og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hvilke</a:t>
            </a:r>
            <a:r>
              <a:rPr lang="da-DK" sz="2000" dirty="0" smtClean="0"/>
              <a:t> filmiske virkemidler er anvendt og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med hvilken effekt</a:t>
            </a:r>
            <a:r>
              <a:rPr lang="da-DK" sz="2000" dirty="0" smtClean="0"/>
              <a:t>?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92832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>Ex </a:t>
            </a:r>
            <a:r>
              <a:rPr lang="da-DK" sz="3600" dirty="0" err="1" smtClean="0"/>
              <a:t>Samf</a:t>
            </a:r>
            <a:r>
              <a:rPr lang="da-DK" sz="3600" dirty="0" smtClean="0"/>
              <a:t> (A)/dansk (A)              </a:t>
            </a:r>
            <a:r>
              <a:rPr lang="da-DK" dirty="0" smtClean="0"/>
              <a:t>| AT 2011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9632" y="1124744"/>
            <a:ext cx="7776864" cy="51236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Hvorfor</a:t>
            </a:r>
            <a:r>
              <a:rPr lang="da-DK" sz="2000" b="1" dirty="0" smtClean="0"/>
              <a:t> førte konflikten i Mellemøsten til Israel-Libanon-krigen i 1982 og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hvordan</a:t>
            </a:r>
            <a:r>
              <a:rPr lang="da-DK" sz="2000" b="1" dirty="0" smtClean="0"/>
              <a:t> blev krigens involverede påvirket af katastrofen, eksemplificeret ved Ari Folmans film ”</a:t>
            </a:r>
            <a:r>
              <a:rPr lang="da-DK" sz="2000" b="1" dirty="0" err="1" smtClean="0"/>
              <a:t>Waltz</a:t>
            </a:r>
            <a:r>
              <a:rPr lang="da-DK" sz="2000" b="1" dirty="0" smtClean="0"/>
              <a:t> with Bashir”</a:t>
            </a:r>
          </a:p>
          <a:p>
            <a:pPr marL="82296" indent="0">
              <a:buNone/>
            </a:pP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Problemstillinger:</a:t>
            </a:r>
          </a:p>
          <a:p>
            <a:pPr marL="82296" indent="0">
              <a:buNone/>
            </a:pPr>
            <a:r>
              <a:rPr lang="da-DK" sz="2000" dirty="0" smtClean="0"/>
              <a:t>1.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Hvilke</a:t>
            </a:r>
            <a:r>
              <a:rPr lang="da-DK" sz="2000" dirty="0" smtClean="0"/>
              <a:t> politiske teorier kan forklare Israel-Libanon-konflikten i 1982?</a:t>
            </a:r>
          </a:p>
          <a:p>
            <a:pPr marL="82296" indent="0">
              <a:buNone/>
            </a:pP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2.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Hvorledes</a:t>
            </a:r>
            <a:r>
              <a:rPr lang="da-DK" sz="2000" dirty="0" smtClean="0"/>
              <a:t> bruger Ari Folman sin dokumentar,  </a:t>
            </a:r>
            <a:r>
              <a:rPr lang="da-DK" sz="2000" i="1" dirty="0" err="1" smtClean="0"/>
              <a:t>Waltz</a:t>
            </a:r>
            <a:r>
              <a:rPr lang="da-DK" sz="2000" i="1" dirty="0" smtClean="0"/>
              <a:t> with Bashir</a:t>
            </a:r>
            <a:r>
              <a:rPr lang="da-DK" sz="2000" dirty="0" smtClean="0"/>
              <a:t>, som en beskrivelse af Israel-Libanon-konflikten?</a:t>
            </a:r>
          </a:p>
          <a:p>
            <a:pPr marL="82296" indent="0">
              <a:buNone/>
            </a:pPr>
            <a:endParaRPr lang="da-DK" sz="2000" dirty="0"/>
          </a:p>
          <a:p>
            <a:pPr marL="82296" indent="0">
              <a:buNone/>
            </a:pPr>
            <a:r>
              <a:rPr lang="da-DK" sz="2000" dirty="0" smtClean="0"/>
              <a:t>3.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Hvordan</a:t>
            </a:r>
            <a:r>
              <a:rPr lang="da-DK" sz="2000" dirty="0" smtClean="0"/>
              <a:t> forholder Ari Folmans film sig til Israel-Libanon-krigen og dens konsekvenser?</a:t>
            </a:r>
          </a:p>
          <a:p>
            <a:pPr marL="82296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40122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Ex </a:t>
            </a:r>
            <a:r>
              <a:rPr lang="da-DK" sz="3200" dirty="0" smtClean="0"/>
              <a:t>2 </a:t>
            </a:r>
            <a:r>
              <a:rPr lang="da-DK" sz="3200" dirty="0" err="1" smtClean="0"/>
              <a:t>Samf</a:t>
            </a:r>
            <a:r>
              <a:rPr lang="da-DK" sz="3200" dirty="0" smtClean="0"/>
              <a:t> (B)/</a:t>
            </a:r>
            <a:r>
              <a:rPr lang="da-DK" sz="3200" dirty="0"/>
              <a:t>dansk (A</a:t>
            </a:r>
            <a:r>
              <a:rPr lang="da-DK" sz="3200" dirty="0" smtClean="0"/>
              <a:t>)            </a:t>
            </a:r>
            <a:r>
              <a:rPr lang="da-DK" sz="3200" dirty="0"/>
              <a:t>| AT 2011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412776"/>
            <a:ext cx="8394136" cy="5445224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Hvordan</a:t>
            </a:r>
            <a:r>
              <a:rPr lang="da-DK" sz="2000" b="1" dirty="0" smtClean="0"/>
              <a:t> samler man en nation efter større nationale tragedier som bombeangrebet i Oslo og massakren på </a:t>
            </a:r>
            <a:r>
              <a:rPr lang="da-DK" sz="2000" b="1" dirty="0" err="1" smtClean="0"/>
              <a:t>Utøya</a:t>
            </a:r>
            <a:r>
              <a:rPr lang="da-DK" sz="2000" b="1" dirty="0" smtClean="0"/>
              <a:t> samt terrorangrebet 9/11 i USA, og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hvordan</a:t>
            </a:r>
            <a:r>
              <a:rPr lang="da-DK" sz="2000" b="1" dirty="0" smtClean="0"/>
              <a:t> skaber hhv. Jens Stoltenberg og George W. Bush et nationalt fællesskab ved taler til nationen?</a:t>
            </a:r>
          </a:p>
          <a:p>
            <a:pPr marL="82296" indent="0">
              <a:buNone/>
            </a:pPr>
            <a:endParaRPr lang="da-DK" sz="2000" b="1" dirty="0"/>
          </a:p>
          <a:p>
            <a:pPr marL="82296" indent="0">
              <a:buNone/>
            </a:pPr>
            <a:r>
              <a:rPr lang="da-DK" sz="2000" dirty="0" smtClean="0"/>
              <a:t>Væsentlige problemstillinger</a:t>
            </a:r>
          </a:p>
          <a:p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Hvordan</a:t>
            </a:r>
            <a:r>
              <a:rPr lang="da-DK" sz="2000" dirty="0" smtClean="0"/>
              <a:t> styres andres tanker, holdninger og følelser gennem sproglige virkemidler og elementer?</a:t>
            </a:r>
            <a:br>
              <a:rPr lang="da-DK" sz="2000" dirty="0" smtClean="0"/>
            </a:br>
            <a:endParaRPr lang="da-DK" sz="2000" dirty="0" smtClean="0"/>
          </a:p>
          <a:p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Hvilke</a:t>
            </a:r>
            <a:r>
              <a:rPr lang="da-DK" sz="2000" dirty="0" smtClean="0"/>
              <a:t> retoriske og stilistiske virkemidler bruger Stoltenberg i sin tale til den norske nation efter bombeangrebet i Oslos og massakren på </a:t>
            </a:r>
            <a:r>
              <a:rPr lang="da-DK" sz="2000" dirty="0" err="1" smtClean="0"/>
              <a:t>Utøya</a:t>
            </a:r>
            <a:r>
              <a:rPr lang="da-DK" sz="2000" dirty="0" smtClean="0"/>
              <a:t> og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med hvilken virkning</a:t>
            </a:r>
            <a:r>
              <a:rPr lang="da-DK" sz="2000" dirty="0" smtClean="0"/>
              <a:t>?</a:t>
            </a:r>
            <a:br>
              <a:rPr lang="da-DK" sz="2000" dirty="0" smtClean="0"/>
            </a:br>
            <a:endParaRPr lang="da-DK" sz="2000" dirty="0" smtClean="0"/>
          </a:p>
          <a:p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Hvilke</a:t>
            </a:r>
            <a:r>
              <a:rPr lang="da-DK" sz="2000" dirty="0" smtClean="0"/>
              <a:t> ligheder og forskelle kan man påpege i Stoltenbergs tale til den norske nation sammenlignet med </a:t>
            </a:r>
            <a:r>
              <a:rPr lang="da-DK" sz="2000" dirty="0" err="1" smtClean="0"/>
              <a:t>Bush’s</a:t>
            </a:r>
            <a:r>
              <a:rPr lang="da-DK" sz="2000" dirty="0" smtClean="0"/>
              <a:t> tale til den amerikanske </a:t>
            </a:r>
            <a:r>
              <a:rPr lang="da-DK" sz="2000" dirty="0" smtClean="0"/>
              <a:t>nationen </a:t>
            </a:r>
            <a:r>
              <a:rPr lang="da-DK" sz="2000" dirty="0" smtClean="0"/>
              <a:t>efter 9/11 i deres måde at skabe fællesskab og samle en nation på?</a:t>
            </a:r>
          </a:p>
          <a:p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210743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Samme emne – to måder at formulere problemet på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Om forskellen på AT og </a:t>
            </a:r>
            <a:r>
              <a:rPr lang="da-DK" dirty="0" smtClean="0"/>
              <a:t>SRP</a:t>
            </a:r>
          </a:p>
        </p:txBody>
      </p:sp>
    </p:spTree>
    <p:extLst>
      <p:ext uri="{BB962C8B-B14F-4D97-AF65-F5344CB8AC3E}">
        <p14:creationId xmlns:p14="http://schemas.microsoft.com/office/powerpoint/2010/main" val="140799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b="1" dirty="0" smtClean="0">
                <a:solidFill>
                  <a:schemeClr val="accent2">
                    <a:lumMod val="75000"/>
                  </a:schemeClr>
                </a:solidFill>
              </a:rPr>
              <a:t>Fakta</a:t>
            </a:r>
            <a:r>
              <a:rPr lang="da-D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456868"/>
                </a:solidFill>
              </a:rPr>
              <a:t>undren</a:t>
            </a:r>
            <a:r>
              <a:rPr lang="da-DK" dirty="0" smtClean="0">
                <a:solidFill>
                  <a:srgbClr val="456868"/>
                </a:solidFill>
              </a:rPr>
              <a:t> </a:t>
            </a:r>
            <a:r>
              <a:rPr lang="da-DK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da-DK" dirty="0" smtClean="0">
                <a:solidFill>
                  <a:schemeClr val="accent5">
                    <a:lumMod val="75000"/>
                  </a:schemeClr>
                </a:solidFill>
              </a:rPr>
              <a:t>| </a:t>
            </a:r>
            <a:r>
              <a:rPr lang="da-DK" dirty="0" smtClean="0">
                <a:solidFill>
                  <a:schemeClr val="accent5">
                    <a:lumMod val="75000"/>
                  </a:schemeClr>
                </a:solidFill>
              </a:rPr>
              <a:t>AT-eksempel</a:t>
            </a:r>
            <a:endParaRPr lang="da-DK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53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-65" charset="2"/>
              <a:buNone/>
            </a:pPr>
            <a:r>
              <a:rPr lang="da-DK" sz="3600" b="1" dirty="0" smtClean="0">
                <a:solidFill>
                  <a:schemeClr val="accent2">
                    <a:lumMod val="75000"/>
                  </a:schemeClr>
                </a:solidFill>
              </a:rPr>
              <a:t>Gennem årtier har skiftende regeringer i Danmark haft som mål at mindske den negative sociale arv. </a:t>
            </a:r>
            <a:r>
              <a:rPr lang="da-DK" sz="3600" b="1" dirty="0" smtClean="0">
                <a:solidFill>
                  <a:srgbClr val="456868"/>
                </a:solidFill>
              </a:rPr>
              <a:t>Hvorfor er det så ikke sket – og kan en fiktiv tekst medvirke til at give svarene?</a:t>
            </a:r>
          </a:p>
          <a:p>
            <a:pPr marL="0" indent="0" eaLnBrk="1" hangingPunct="1">
              <a:buFont typeface="Wingdings" pitchFamily="-65" charset="2"/>
              <a:buNone/>
            </a:pP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2400" b="1" i="1" dirty="0" smtClean="0">
                <a:solidFill>
                  <a:srgbClr val="C9C960"/>
                </a:solidFill>
              </a:rPr>
              <a:t>(Fag: Samfundsfag og dansk)</a:t>
            </a:r>
          </a:p>
          <a:p>
            <a:pPr marL="0" indent="0" eaLnBrk="1" hangingPunct="1"/>
            <a:endParaRPr lang="da-DK" sz="3600" dirty="0" smtClean="0"/>
          </a:p>
        </p:txBody>
      </p:sp>
      <p:sp>
        <p:nvSpPr>
          <p:cNvPr id="22532" name="Pladsholder til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/>
          </a:p>
        </p:txBody>
      </p:sp>
      <p:sp>
        <p:nvSpPr>
          <p:cNvPr id="22533" name="Pladsholder til sidefod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smtClean="0"/>
          </a:p>
        </p:txBody>
      </p:sp>
      <p:sp>
        <p:nvSpPr>
          <p:cNvPr id="22534" name="Pladsholder til dias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F60F61E5-F7CF-4087-AA56-39A5F8C77AB8}" type="slidenum">
              <a:rPr lang="da-DK" sz="1100"/>
              <a:pPr eaLnBrk="1" hangingPunct="1">
                <a:lnSpc>
                  <a:spcPct val="90000"/>
                </a:lnSpc>
              </a:pPr>
              <a:t>15</a:t>
            </a:fld>
            <a:endParaRPr lang="da-DK" sz="1100"/>
          </a:p>
        </p:txBody>
      </p:sp>
    </p:spTree>
    <p:extLst>
      <p:ext uri="{BB962C8B-B14F-4D97-AF65-F5344CB8AC3E}">
        <p14:creationId xmlns:p14="http://schemas.microsoft.com/office/powerpoint/2010/main" val="658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066130"/>
          </a:xfrm>
        </p:spPr>
        <p:txBody>
          <a:bodyPr/>
          <a:lstStyle/>
          <a:p>
            <a:r>
              <a:rPr lang="da-DK" dirty="0" smtClean="0"/>
              <a:t>Problemformulering </a:t>
            </a:r>
            <a:r>
              <a:rPr lang="da-DK" dirty="0" smtClean="0">
                <a:solidFill>
                  <a:schemeClr val="accent4">
                    <a:lumMod val="75000"/>
                  </a:schemeClr>
                </a:solidFill>
              </a:rPr>
              <a:t>AT</a:t>
            </a:r>
            <a:endParaRPr lang="da-DK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44087" cy="49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SRP – samme emne, andet sprog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84969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64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Metode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”Kogebog” til dit metodeafsnit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65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At skrive afsnittet om materialer, metoder og teori – en guide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7041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1. Start med at præsentere et materiale, du har brugt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2. Forklar, hvorfor du har valgt netop disse materialer, og hvad du bruger dem til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3. Forklar dernæst, hvordan du har arbejdet i fagene med materialet; hvad har du gjort og hvorfor?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4. Er der en bagvedliggende teori, som metoden trækker på?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5. HUSK: VÆR KONKRET. BRUG KUN ORD DU SELV KAN FORKLARE</a:t>
            </a:r>
          </a:p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Til videre arbejde (til slut i synopsen): Hvad kunne du videre undersøge, hvis du havde mere tid, andre fag med?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790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923689"/>
              </p:ext>
            </p:extLst>
          </p:nvPr>
        </p:nvGraphicFramePr>
        <p:xfrm>
          <a:off x="539552" y="692696"/>
          <a:ext cx="7448976" cy="55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ias" r:id="rId3" imgW="6502961" imgH="4876776" progId="PowerPoint.Slide.12">
                  <p:embed/>
                </p:oleObj>
              </mc:Choice>
              <mc:Fallback>
                <p:oleObj name="Dias" r:id="rId3" imgW="6502961" imgH="487677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92696"/>
                        <a:ext cx="7448976" cy="5589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9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/>
          <a:lstStyle/>
          <a:p>
            <a:r>
              <a:rPr lang="da-DK" dirty="0" smtClean="0"/>
              <a:t>Husk også lige…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64807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dirty="0" smtClean="0"/>
              <a:t>Fodnoter – </a:t>
            </a:r>
            <a:r>
              <a:rPr lang="da-DK" i="1" dirty="0" smtClean="0"/>
              <a:t>sender et akademisk signal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27365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3124200" y="6082506"/>
            <a:ext cx="2895600" cy="638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a-DK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-1439863" y="333374"/>
            <a:ext cx="882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>
              <a:latin typeface="Calibri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651500" y="5876925"/>
            <a:ext cx="34575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i="1">
                <a:latin typeface="Times New Roman" pitchFamily="18" charset="0"/>
              </a:rPr>
              <a:t>Efter Rienecker m.fl.: </a:t>
            </a:r>
            <a:r>
              <a:rPr lang="da-DK" sz="1400" b="1" i="1">
                <a:latin typeface="Times New Roman" pitchFamily="18" charset="0"/>
              </a:rPr>
              <a:t>Den gode opgave,</a:t>
            </a:r>
            <a:r>
              <a:rPr lang="da-DK" sz="1400" i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i="1">
                <a:latin typeface="Times New Roman" pitchFamily="18" charset="0"/>
              </a:rPr>
              <a:t>Samfundslitteratur 2005, 3. udgave, s. 29 ff</a:t>
            </a:r>
            <a:r>
              <a:rPr lang="da-DK" sz="1200">
                <a:solidFill>
                  <a:schemeClr val="tx2"/>
                </a:solidFill>
                <a:latin typeface="Garamond" pitchFamily="18" charset="0"/>
              </a:rPr>
              <a:t> 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39750" y="155733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>
              <a:latin typeface="Calibri" pitchFamily="34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348038" y="1413119"/>
            <a:ext cx="2303462" cy="10077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1" dirty="0">
                <a:latin typeface="Calibri" pitchFamily="34" charset="0"/>
              </a:rPr>
              <a:t>1 </a:t>
            </a:r>
            <a:r>
              <a:rPr lang="da-DK" sz="1600" dirty="0">
                <a:latin typeface="Calibri" pitchFamily="34" charset="0"/>
              </a:rPr>
              <a:t> </a:t>
            </a:r>
          </a:p>
          <a:p>
            <a:pPr eaLnBrk="1" hangingPunct="1"/>
            <a:r>
              <a:rPr lang="da-DK" sz="1600" dirty="0" smtClean="0">
                <a:latin typeface="Calibri" pitchFamily="34" charset="0"/>
              </a:rPr>
              <a:t>Problemformulering</a:t>
            </a:r>
            <a:r>
              <a:rPr lang="da-DK" sz="1600" dirty="0">
                <a:latin typeface="Calibri" pitchFamily="34" charset="0"/>
              </a:rPr>
              <a:t>:</a:t>
            </a:r>
            <a:br>
              <a:rPr lang="da-DK" sz="1600" dirty="0">
                <a:latin typeface="Calibri" pitchFamily="34" charset="0"/>
              </a:rPr>
            </a:br>
            <a:r>
              <a:rPr lang="da-DK" sz="1600" b="1" dirty="0">
                <a:solidFill>
                  <a:schemeClr val="tx2"/>
                </a:solidFill>
                <a:latin typeface="Calibri" pitchFamily="34" charset="0"/>
              </a:rPr>
              <a:t>Hvad spørger du om?</a:t>
            </a:r>
          </a:p>
        </p:txBody>
      </p:sp>
      <p:sp>
        <p:nvSpPr>
          <p:cNvPr id="6151" name="AutoShape 8"/>
          <p:cNvSpPr>
            <a:spLocks noChangeAspect="1" noChangeArrowheads="1"/>
          </p:cNvSpPr>
          <p:nvPr/>
        </p:nvSpPr>
        <p:spPr bwMode="auto">
          <a:xfrm>
            <a:off x="3635375" y="3154363"/>
            <a:ext cx="1714500" cy="1714500"/>
          </a:xfrm>
          <a:prstGeom prst="pentagon">
            <a:avLst/>
          </a:prstGeom>
          <a:solidFill>
            <a:schemeClr val="tx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68314" y="4437063"/>
            <a:ext cx="2590800" cy="1368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1" dirty="0">
                <a:latin typeface="Calibri" pitchFamily="34" charset="0"/>
              </a:rPr>
              <a:t>4</a:t>
            </a:r>
          </a:p>
          <a:p>
            <a:pPr eaLnBrk="1" hangingPunct="1"/>
            <a:r>
              <a:rPr lang="da-DK" sz="1600" dirty="0">
                <a:latin typeface="Calibri" pitchFamily="34" charset="0"/>
              </a:rPr>
              <a:t>Undersøgelsens redskaber: teori, begreber, faglige metoder:</a:t>
            </a:r>
            <a:br>
              <a:rPr lang="da-DK" sz="1600" dirty="0">
                <a:latin typeface="Calibri" pitchFamily="34" charset="0"/>
              </a:rPr>
            </a:br>
            <a:r>
              <a:rPr lang="da-DK" sz="1600" b="1" dirty="0">
                <a:solidFill>
                  <a:schemeClr val="tx2"/>
                </a:solidFill>
                <a:latin typeface="Calibri" pitchFamily="34" charset="0"/>
              </a:rPr>
              <a:t>Hvad spørger du med?</a:t>
            </a:r>
          </a:p>
          <a:p>
            <a:pPr eaLnBrk="1" hangingPunct="1"/>
            <a:endParaRPr lang="da-DK" sz="1400" dirty="0">
              <a:solidFill>
                <a:srgbClr val="1A0CCE"/>
              </a:solidFill>
              <a:latin typeface="Calibri" pitchFamily="34" charset="0"/>
            </a:endParaRPr>
          </a:p>
          <a:p>
            <a:pPr eaLnBrk="1" hangingPunct="1"/>
            <a:endParaRPr lang="da-DK" dirty="0">
              <a:latin typeface="Calibri" pitchFamily="34" charset="0"/>
            </a:endParaRP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867400" y="2708275"/>
            <a:ext cx="2808288" cy="11527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1" dirty="0">
                <a:latin typeface="Calibri" pitchFamily="34" charset="0"/>
              </a:rPr>
              <a:t>2</a:t>
            </a:r>
          </a:p>
          <a:p>
            <a:pPr eaLnBrk="1" hangingPunct="1"/>
            <a:r>
              <a:rPr lang="da-DK" sz="1600" dirty="0">
                <a:latin typeface="Calibri" pitchFamily="34" charset="0"/>
              </a:rPr>
              <a:t>Undersøgelsens faglige formål. </a:t>
            </a:r>
            <a:r>
              <a:rPr lang="da-DK" sz="1600" b="1" dirty="0">
                <a:solidFill>
                  <a:srgbClr val="1A0CCE"/>
                </a:solidFill>
                <a:latin typeface="Calibri" pitchFamily="34" charset="0"/>
              </a:rPr>
              <a:t/>
            </a:r>
            <a:br>
              <a:rPr lang="da-DK" sz="1600" b="1" dirty="0">
                <a:solidFill>
                  <a:srgbClr val="1A0CCE"/>
                </a:solidFill>
                <a:latin typeface="Calibri" pitchFamily="34" charset="0"/>
              </a:rPr>
            </a:br>
            <a:r>
              <a:rPr lang="da-DK" sz="1600" b="1" dirty="0">
                <a:solidFill>
                  <a:schemeClr val="tx2"/>
                </a:solidFill>
                <a:latin typeface="Calibri" pitchFamily="34" charset="0"/>
              </a:rPr>
              <a:t>Hvorfor spørger du?</a:t>
            </a:r>
          </a:p>
          <a:p>
            <a:pPr eaLnBrk="1" hangingPunct="1"/>
            <a:endParaRPr lang="da-DK" sz="1600" dirty="0">
              <a:solidFill>
                <a:srgbClr val="1A0CCE"/>
              </a:solidFill>
              <a:latin typeface="Calibri" pitchFamily="34" charset="0"/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2376488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1" dirty="0">
                <a:latin typeface="Calibri" pitchFamily="34" charset="0"/>
              </a:rPr>
              <a:t>3</a:t>
            </a:r>
          </a:p>
          <a:p>
            <a:pPr eaLnBrk="1" hangingPunct="1"/>
            <a:r>
              <a:rPr lang="da-DK" sz="1600" dirty="0">
                <a:latin typeface="Calibri" pitchFamily="34" charset="0"/>
              </a:rPr>
              <a:t>Undersøgelsens empiri, stof, data, fænomen:</a:t>
            </a:r>
          </a:p>
          <a:p>
            <a:pPr eaLnBrk="1" hangingPunct="1"/>
            <a:r>
              <a:rPr lang="da-DK" sz="1600" b="1" dirty="0">
                <a:solidFill>
                  <a:schemeClr val="tx2"/>
                </a:solidFill>
                <a:latin typeface="Calibri" pitchFamily="34" charset="0"/>
              </a:rPr>
              <a:t>Hvad er dit materiale?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323850" y="2708275"/>
            <a:ext cx="2735263" cy="11527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1" dirty="0">
                <a:latin typeface="Calibri" pitchFamily="34" charset="0"/>
              </a:rPr>
              <a:t>5</a:t>
            </a:r>
          </a:p>
          <a:p>
            <a:pPr eaLnBrk="1" hangingPunct="1"/>
            <a:r>
              <a:rPr lang="da-DK" sz="1600" dirty="0">
                <a:latin typeface="Calibri" pitchFamily="34" charset="0"/>
              </a:rPr>
              <a:t>Undersøgelsens metode/</a:t>
            </a:r>
            <a:br>
              <a:rPr lang="da-DK" sz="1600" dirty="0">
                <a:latin typeface="Calibri" pitchFamily="34" charset="0"/>
              </a:rPr>
            </a:br>
            <a:r>
              <a:rPr lang="da-DK" sz="1600" dirty="0">
                <a:latin typeface="Calibri" pitchFamily="34" charset="0"/>
              </a:rPr>
              <a:t>fremgangsmåde: </a:t>
            </a:r>
            <a:r>
              <a:rPr lang="da-DK" sz="1600" b="1" dirty="0">
                <a:solidFill>
                  <a:srgbClr val="1A0CCE"/>
                </a:solidFill>
                <a:latin typeface="Calibri" pitchFamily="34" charset="0"/>
              </a:rPr>
              <a:t/>
            </a:r>
            <a:br>
              <a:rPr lang="da-DK" sz="1600" b="1" dirty="0">
                <a:solidFill>
                  <a:srgbClr val="1A0CCE"/>
                </a:solidFill>
                <a:latin typeface="Calibri" pitchFamily="34" charset="0"/>
              </a:rPr>
            </a:br>
            <a:r>
              <a:rPr lang="da-DK" sz="1600" b="1" dirty="0">
                <a:solidFill>
                  <a:schemeClr val="tx2"/>
                </a:solidFill>
                <a:latin typeface="Calibri" pitchFamily="34" charset="0"/>
              </a:rPr>
              <a:t>Hvordan vil du gå frem?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457200" y="516730"/>
            <a:ext cx="8229600" cy="7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a-DK" sz="4000" b="1" dirty="0">
                <a:solidFill>
                  <a:schemeClr val="tx2"/>
                </a:solidFill>
                <a:latin typeface="+mj-lt"/>
              </a:rPr>
              <a:t>Opgavens pentagon</a:t>
            </a:r>
          </a:p>
        </p:txBody>
      </p:sp>
      <p:sp>
        <p:nvSpPr>
          <p:cNvPr id="14" name="Pladsholder til dato 1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tx1">
                    <a:tint val="75000"/>
                  </a:schemeClr>
                </a:solidFill>
                <a:latin typeface="+mn-lt"/>
              </a:rPr>
              <a:t>3. november 2010</a:t>
            </a:r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>
          <a:xfrm>
            <a:off x="3124200" y="6376988"/>
            <a:ext cx="2895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Peter Hobel  - IFPR/SDU</a:t>
            </a:r>
          </a:p>
        </p:txBody>
      </p:sp>
      <p:sp>
        <p:nvSpPr>
          <p:cNvPr id="5" name="Pladsholder til diasnumm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DF6C23B-EEA2-4194-967E-F80A8707EC32}" type="slidenum">
              <a:rPr lang="da-DK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da-D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pROBLEMFORMULERING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PROCESVEJLEDNING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0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Definition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800" dirty="0" smtClean="0"/>
              <a:t>”En </a:t>
            </a:r>
            <a:r>
              <a:rPr lang="da-DK" sz="2800" i="1" dirty="0" smtClean="0"/>
              <a:t>problemformulering</a:t>
            </a:r>
            <a:r>
              <a:rPr lang="da-DK" sz="2800" dirty="0" smtClean="0"/>
              <a:t> er en slags disposition for en opgave, en rød tråd gennem hele opgaven, opgavens kompas…” </a:t>
            </a:r>
          </a:p>
          <a:p>
            <a:pPr marL="0" indent="0">
              <a:buNone/>
            </a:pPr>
            <a:r>
              <a:rPr lang="da-DK" sz="2800" dirty="0" smtClean="0"/>
              <a:t>(</a:t>
            </a:r>
            <a:r>
              <a:rPr lang="da-DK" sz="2800" dirty="0"/>
              <a:t>P</a:t>
            </a:r>
            <a:r>
              <a:rPr lang="da-DK" sz="2800" dirty="0" smtClean="0"/>
              <a:t>rimus 1, side 120)</a:t>
            </a:r>
            <a:br>
              <a:rPr lang="da-DK" sz="2800" dirty="0" smtClean="0"/>
            </a:br>
            <a:endParaRPr lang="da-DK" sz="2800" dirty="0" smtClean="0"/>
          </a:p>
          <a:p>
            <a:pPr marL="0" indent="0">
              <a:buNone/>
            </a:pPr>
            <a:r>
              <a:rPr lang="da-DK" sz="2800" dirty="0"/>
              <a:t>P</a:t>
            </a:r>
            <a:r>
              <a:rPr lang="da-DK" sz="2800" dirty="0" smtClean="0"/>
              <a:t>roblemformuleringen er noget </a:t>
            </a:r>
            <a:r>
              <a:rPr lang="da-DK" sz="2800" dirty="0"/>
              <a:t>man undrer sig over, </a:t>
            </a:r>
            <a:r>
              <a:rPr lang="da-DK" sz="2800" dirty="0" smtClean="0"/>
              <a:t>og som kræver forklaring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2800" i="1" dirty="0" smtClean="0">
                <a:solidFill>
                  <a:schemeClr val="tx2"/>
                </a:solidFill>
                <a:latin typeface="Garamond" pitchFamily="18" charset="0"/>
              </a:rPr>
              <a:t>”Det </a:t>
            </a:r>
            <a:r>
              <a:rPr lang="da-DK" sz="2800" i="1" dirty="0">
                <a:solidFill>
                  <a:schemeClr val="tx2"/>
                </a:solidFill>
                <a:latin typeface="Garamond" pitchFamily="18" charset="0"/>
              </a:rPr>
              <a:t>gode spørgsmål indeholder </a:t>
            </a:r>
            <a:r>
              <a:rPr lang="da-DK" sz="2800" b="1" i="1" dirty="0">
                <a:solidFill>
                  <a:schemeClr val="tx2"/>
                </a:solidFill>
                <a:latin typeface="Garamond" pitchFamily="18" charset="0"/>
              </a:rPr>
              <a:t>en åbning mod noget man ikke ved</a:t>
            </a:r>
            <a:r>
              <a:rPr lang="da-DK" sz="2800" i="1" dirty="0">
                <a:solidFill>
                  <a:schemeClr val="tx2"/>
                </a:solidFill>
                <a:latin typeface="Garamond" pitchFamily="18" charset="0"/>
              </a:rPr>
              <a:t>. Det er ikke nok, at man formulerer noget i spørgsmålsform, som i virkeligheden blot er en </a:t>
            </a:r>
            <a:r>
              <a:rPr lang="da-DK" sz="2800" i="1" dirty="0" err="1">
                <a:solidFill>
                  <a:schemeClr val="tx2"/>
                </a:solidFill>
                <a:latin typeface="Garamond" pitchFamily="18" charset="0"/>
              </a:rPr>
              <a:t>omformulering</a:t>
            </a:r>
            <a:r>
              <a:rPr lang="da-DK" sz="2800" i="1" dirty="0">
                <a:solidFill>
                  <a:schemeClr val="tx2"/>
                </a:solidFill>
                <a:latin typeface="Garamond" pitchFamily="18" charset="0"/>
              </a:rPr>
              <a:t> af, "jeg vil skrive noget om </a:t>
            </a:r>
            <a:r>
              <a:rPr lang="da-DK" sz="2800" i="1" dirty="0" err="1">
                <a:solidFill>
                  <a:schemeClr val="tx2"/>
                </a:solidFill>
                <a:latin typeface="Garamond" pitchFamily="18" charset="0"/>
              </a:rPr>
              <a:t>xx</a:t>
            </a:r>
            <a:r>
              <a:rPr lang="da-DK" sz="2800" i="1" dirty="0">
                <a:solidFill>
                  <a:schemeClr val="tx2"/>
                </a:solidFill>
                <a:latin typeface="Garamond" pitchFamily="18" charset="0"/>
              </a:rPr>
              <a:t>-emne"." </a:t>
            </a:r>
            <a:r>
              <a:rPr lang="da-DK" sz="2800" i="1" dirty="0" smtClean="0">
                <a:solidFill>
                  <a:schemeClr val="tx2"/>
                </a:solidFill>
                <a:latin typeface="Garamond" pitchFamily="18" charset="0"/>
              </a:rPr>
              <a:t> (Signe Skov Andersen)</a:t>
            </a:r>
            <a:endParaRPr lang="da-DK" sz="2800" i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Problemformuleringen skal indeholde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 smtClean="0"/>
              <a:t>Ét </a:t>
            </a:r>
            <a:r>
              <a:rPr lang="da-DK" sz="3200" dirty="0" smtClean="0">
                <a:solidFill>
                  <a:schemeClr val="tx2"/>
                </a:solidFill>
              </a:rPr>
              <a:t>hovedspørgsmål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	</a:t>
            </a:r>
            <a:r>
              <a:rPr lang="da-DK" b="1" dirty="0" smtClean="0"/>
              <a:t>Krav</a:t>
            </a:r>
            <a:r>
              <a:rPr lang="da-DK" b="1" dirty="0"/>
              <a:t>: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	</a:t>
            </a:r>
            <a:r>
              <a:rPr lang="da-DK" b="1" dirty="0"/>
              <a:t>Begge fag </a:t>
            </a:r>
            <a:r>
              <a:rPr lang="da-DK" dirty="0"/>
              <a:t>skal kunne besvare spørgsmålet</a:t>
            </a:r>
          </a:p>
          <a:p>
            <a:pPr marL="0" indent="0">
              <a:buNone/>
            </a:pPr>
            <a:r>
              <a:rPr lang="da-DK" dirty="0"/>
              <a:t>	Hovedspørgsmålet skal </a:t>
            </a:r>
            <a:r>
              <a:rPr lang="da-DK" b="1" dirty="0"/>
              <a:t>besvares i konklusionen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r>
              <a:rPr lang="da-DK" sz="3200" dirty="0"/>
              <a:t>3-5 </a:t>
            </a:r>
            <a:r>
              <a:rPr lang="da-DK" sz="3200" dirty="0" smtClean="0"/>
              <a:t>underspørgsmål/</a:t>
            </a:r>
            <a:r>
              <a:rPr lang="da-DK" sz="3200" dirty="0" smtClean="0">
                <a:solidFill>
                  <a:schemeClr val="tx2"/>
                </a:solidFill>
              </a:rPr>
              <a:t>problemstillinger</a:t>
            </a:r>
            <a:br>
              <a:rPr lang="da-DK" sz="3200" dirty="0" smtClean="0">
                <a:solidFill>
                  <a:schemeClr val="tx2"/>
                </a:solidFill>
              </a:rPr>
            </a:br>
            <a:r>
              <a:rPr lang="da-DK" sz="3200" dirty="0" smtClean="0">
                <a:solidFill>
                  <a:schemeClr val="tx2"/>
                </a:solidFill>
              </a:rPr>
              <a:t/>
            </a:r>
            <a:br>
              <a:rPr lang="da-DK" sz="3200" dirty="0" smtClean="0">
                <a:solidFill>
                  <a:schemeClr val="tx2"/>
                </a:solidFill>
              </a:rPr>
            </a:br>
            <a:r>
              <a:rPr lang="da-DK" sz="3200" dirty="0" smtClean="0">
                <a:solidFill>
                  <a:schemeClr val="tx2"/>
                </a:solidFill>
              </a:rPr>
              <a:t>	</a:t>
            </a:r>
            <a:r>
              <a:rPr lang="da-DK" dirty="0" smtClean="0"/>
              <a:t>Underspørgsmålene </a:t>
            </a:r>
            <a:r>
              <a:rPr lang="da-DK" dirty="0"/>
              <a:t>skal indeholde alle de </a:t>
            </a:r>
            <a:r>
              <a:rPr lang="da-DK" dirty="0" smtClean="0"/>
              <a:t>	taksonomiske niveauer </a:t>
            </a:r>
            <a:br>
              <a:rPr lang="da-DK" dirty="0" smtClean="0"/>
            </a:br>
            <a:r>
              <a:rPr lang="da-DK" dirty="0" smtClean="0"/>
              <a:t>	(</a:t>
            </a:r>
            <a:r>
              <a:rPr lang="da-DK" dirty="0"/>
              <a:t>se Primus </a:t>
            </a:r>
            <a:r>
              <a:rPr lang="da-DK" dirty="0" smtClean="0"/>
              <a:t>1 side 130-131 + Primus 2</a:t>
            </a:r>
            <a:r>
              <a:rPr lang="da-DK" dirty="0"/>
              <a:t>, side 93-95)</a:t>
            </a:r>
          </a:p>
          <a:p>
            <a:endParaRPr lang="da-DK" sz="3200" dirty="0">
              <a:solidFill>
                <a:schemeClr val="tx2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4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Problemstillingerne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Her skal du: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Vise viden om emnet, fx ved at </a:t>
            </a:r>
            <a:r>
              <a:rPr lang="da-DK" b="1" dirty="0" smtClean="0"/>
              <a:t>redegøre</a:t>
            </a:r>
            <a:r>
              <a:rPr lang="da-DK" dirty="0" smtClean="0"/>
              <a:t> for de aspekter, du vil arbejde med</a:t>
            </a:r>
          </a:p>
          <a:p>
            <a:endParaRPr lang="da-DK" dirty="0"/>
          </a:p>
          <a:p>
            <a:r>
              <a:rPr lang="da-DK" b="1" dirty="0" smtClean="0"/>
              <a:t>Analysere, karakterisere, undersøge, fortolke</a:t>
            </a:r>
            <a:br>
              <a:rPr lang="da-DK" b="1" dirty="0" smtClean="0"/>
            </a:br>
            <a:endParaRPr lang="da-DK" b="1" dirty="0" smtClean="0"/>
          </a:p>
          <a:p>
            <a:r>
              <a:rPr lang="da-DK" b="1" dirty="0" smtClean="0"/>
              <a:t>Diskutere, vurdere, perspektivere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07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Problemformuleringen og dens spørgsmål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 </a:t>
            </a:r>
            <a:r>
              <a:rPr lang="da-DK" dirty="0" smtClean="0"/>
              <a:t>er en del af en proces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ændrer sig undervejs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/>
              <a:t>k</a:t>
            </a:r>
            <a:r>
              <a:rPr lang="da-DK" dirty="0" smtClean="0"/>
              <a:t>ræver sproglig finpudsning</a:t>
            </a:r>
            <a:br>
              <a:rPr lang="da-DK" dirty="0" smtClean="0"/>
            </a:br>
            <a:endParaRPr lang="da-DK" dirty="0" smtClean="0"/>
          </a:p>
          <a:p>
            <a:pPr marL="0" indent="0">
              <a:buNone/>
            </a:pPr>
            <a:r>
              <a:rPr lang="da-DK" dirty="0" smtClean="0">
                <a:solidFill>
                  <a:schemeClr val="tx2"/>
                </a:solidFill>
              </a:rPr>
              <a:t>Tip: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b="1" dirty="0" smtClean="0">
                <a:solidFill>
                  <a:schemeClr val="accent4">
                    <a:lumMod val="75000"/>
                  </a:schemeClr>
                </a:solidFill>
              </a:rPr>
              <a:t>Juster hele tiden sprogligt og indholdsmæssigt, så du er sikker på, at der er sammenhæng mellem det, du vil undersøge og dine resultater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11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Brug spørgeord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Hovedspørgsmålet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På </a:t>
            </a:r>
            <a:r>
              <a:rPr lang="da-DK" dirty="0"/>
              <a:t>hvilken måde…</a:t>
            </a:r>
          </a:p>
          <a:p>
            <a:r>
              <a:rPr lang="da-DK" dirty="0"/>
              <a:t>I hvilken udstrækning…</a:t>
            </a:r>
          </a:p>
          <a:p>
            <a:r>
              <a:rPr lang="da-DK" dirty="0"/>
              <a:t>Hvordan …</a:t>
            </a:r>
          </a:p>
          <a:p>
            <a:r>
              <a:rPr lang="da-DK" dirty="0"/>
              <a:t>Hvorfor …</a:t>
            </a:r>
          </a:p>
          <a:p>
            <a:r>
              <a:rPr lang="da-DK" dirty="0"/>
              <a:t>I hvor høj grad</a:t>
            </a:r>
            <a:r>
              <a:rPr lang="da-DK" dirty="0" smtClean="0"/>
              <a:t>…</a:t>
            </a:r>
            <a:br>
              <a:rPr lang="da-DK" dirty="0" smtClean="0"/>
            </a:b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NB: Stil </a:t>
            </a:r>
            <a:r>
              <a:rPr lang="da-DK" dirty="0">
                <a:solidFill>
                  <a:schemeClr val="tx2"/>
                </a:solidFill>
              </a:rPr>
              <a:t>åbne</a:t>
            </a:r>
            <a:r>
              <a:rPr lang="da-DK" dirty="0"/>
              <a:t> spørgsmål</a:t>
            </a:r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Problemstillingerne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 smtClean="0"/>
              <a:t>Hvad er…</a:t>
            </a:r>
          </a:p>
          <a:p>
            <a:r>
              <a:rPr lang="da-DK" dirty="0" smtClean="0"/>
              <a:t>Hvordan opstod…</a:t>
            </a:r>
          </a:p>
          <a:p>
            <a:r>
              <a:rPr lang="da-DK" dirty="0" smtClean="0"/>
              <a:t>Hvilke definitioner …</a:t>
            </a:r>
          </a:p>
          <a:p>
            <a:r>
              <a:rPr lang="da-DK" dirty="0" smtClean="0"/>
              <a:t>Hvilket syn har X på…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NB: Vis at du behersker de taksonomiske niveauer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09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nhed">
  <a:themeElements>
    <a:clrScheme name="Renhe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nh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153</TotalTime>
  <Words>438</Words>
  <Application>Microsoft Office PowerPoint</Application>
  <PresentationFormat>Skærmshow (4:3)</PresentationFormat>
  <Paragraphs>102</Paragraphs>
  <Slides>20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2" baseType="lpstr">
      <vt:lpstr>Renhed</vt:lpstr>
      <vt:lpstr>Dias</vt:lpstr>
      <vt:lpstr>AT 8 - eksamen</vt:lpstr>
      <vt:lpstr>PowerPoint-præsentation</vt:lpstr>
      <vt:lpstr>PowerPoint-præsentation</vt:lpstr>
      <vt:lpstr>pROBLEMFORMULERING</vt:lpstr>
      <vt:lpstr>Definition</vt:lpstr>
      <vt:lpstr>Problemformuleringen skal indeholde  </vt:lpstr>
      <vt:lpstr>Problemstillingerne</vt:lpstr>
      <vt:lpstr>Proces</vt:lpstr>
      <vt:lpstr>Brug spørgeord</vt:lpstr>
      <vt:lpstr>Eksempler</vt:lpstr>
      <vt:lpstr>Ex Samf (A)/dansk (A)    | AT 2011</vt:lpstr>
      <vt:lpstr>Ex Samf (A)/dansk (A)              | AT 2011</vt:lpstr>
      <vt:lpstr>Ex 2 Samf (B)/dansk (A)            | AT 2011</vt:lpstr>
      <vt:lpstr>Samme emne – to måder at formulere problemet på</vt:lpstr>
      <vt:lpstr>Fakta og undren        | AT-eksempel</vt:lpstr>
      <vt:lpstr>Problemformulering AT</vt:lpstr>
      <vt:lpstr>SRP – samme emne, andet sprog</vt:lpstr>
      <vt:lpstr>Metode</vt:lpstr>
      <vt:lpstr>At skrive afsnittet om materialer, metoder og teori – en guide</vt:lpstr>
      <vt:lpstr>Husk også lige…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7</dc:title>
  <dc:creator>cd</dc:creator>
  <cp:lastModifiedBy>Karin Breinholt</cp:lastModifiedBy>
  <cp:revision>27</cp:revision>
  <dcterms:created xsi:type="dcterms:W3CDTF">2011-08-28T18:52:45Z</dcterms:created>
  <dcterms:modified xsi:type="dcterms:W3CDTF">2014-03-03T21:08:02Z</dcterms:modified>
</cp:coreProperties>
</file>