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8" r:id="rId4"/>
    <p:sldId id="258" r:id="rId5"/>
    <p:sldId id="259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94568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75228" autoAdjust="0"/>
  </p:normalViewPr>
  <p:slideViewPr>
    <p:cSldViewPr snapToGrid="0">
      <p:cViewPr varScale="1">
        <p:scale>
          <a:sx n="55" d="100"/>
          <a:sy n="55" d="100"/>
        </p:scale>
        <p:origin x="132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7A4F5-09C3-455A-864F-F4AF56593D5E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CC40C-B4DB-44DB-84AB-51E641995C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9307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442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959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94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72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424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808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014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46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298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402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685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109F5-2FE8-4610-B68B-96992522DB0C}" type="datetimeFigureOut">
              <a:rPr lang="da-DK" smtClean="0"/>
              <a:t>01-12-2019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C4C3B-940A-4C45-B1E7-A9B94718D4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044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Basal videnskabsteori i forbindelse med SRO og SRP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Frederiksborg Gymnasium og Hf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7455" y="489256"/>
            <a:ext cx="1995414" cy="117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53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4. Hvilke svagheder har fremgangsmåden? </a:t>
            </a:r>
            <a:br>
              <a:rPr lang="da-DK" dirty="0"/>
            </a:br>
            <a:r>
              <a:rPr lang="da-DK" dirty="0"/>
              <a:t>						Hvad kan gå galt?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81200" y="1690688"/>
            <a:ext cx="8229600" cy="46578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sz="2000" i="1" dirty="0"/>
              <a:t>Giv en formulering af de svagheder, der er ved de metoder, som du undersøger dit spørgsmål med:</a:t>
            </a:r>
          </a:p>
          <a:p>
            <a:pPr marL="0" indent="0">
              <a:buNone/>
            </a:pPr>
            <a:r>
              <a:rPr lang="da-DK" sz="2000" b="1" dirty="0"/>
              <a:t>Dels fejlkilder forbundet specifikt med </a:t>
            </a:r>
            <a:r>
              <a:rPr lang="da-DK" sz="2000" b="1" dirty="0">
                <a:solidFill>
                  <a:srgbClr val="FF0000"/>
                </a:solidFill>
              </a:rPr>
              <a:t>bestemte metoder</a:t>
            </a:r>
            <a:r>
              <a:rPr lang="da-DK" sz="2000" b="1" dirty="0"/>
              <a:t>, f.eks.:</a:t>
            </a:r>
          </a:p>
          <a:p>
            <a:r>
              <a:rPr lang="da-DK" sz="2000" dirty="0"/>
              <a:t>Betydningen af luftmodstand i forhold til bestemmelse af tyngdeaccelerationen.</a:t>
            </a:r>
          </a:p>
          <a:p>
            <a:r>
              <a:rPr lang="da-DK" sz="2000" dirty="0"/>
              <a:t>Kemiske stoffers manglende renhed.</a:t>
            </a:r>
          </a:p>
          <a:p>
            <a:r>
              <a:rPr lang="da-DK" sz="2000" dirty="0"/>
              <a:t>Den specifikke retning af en historisk kildes </a:t>
            </a:r>
            <a:r>
              <a:rPr lang="da-DK" sz="2000" dirty="0" err="1"/>
              <a:t>tendentiøsitet</a:t>
            </a:r>
            <a:r>
              <a:rPr lang="da-DK" sz="2000" dirty="0"/>
              <a:t>.</a:t>
            </a:r>
          </a:p>
          <a:p>
            <a:r>
              <a:rPr lang="da-DK" sz="2000" dirty="0"/>
              <a:t>Årsager til lav svarprocent i spørgeskemaundersøgelse.</a:t>
            </a:r>
          </a:p>
          <a:p>
            <a:r>
              <a:rPr lang="da-DK" sz="2000" dirty="0"/>
              <a:t>Manglende repræsentativitet.</a:t>
            </a:r>
          </a:p>
          <a:p>
            <a:endParaRPr lang="da-DK" sz="2000" dirty="0"/>
          </a:p>
          <a:p>
            <a:pPr marL="0" indent="0">
              <a:buNone/>
            </a:pPr>
            <a:r>
              <a:rPr lang="da-DK" sz="2000" b="1" dirty="0"/>
              <a:t>Dels overordnede kilder til ”fejl” af </a:t>
            </a:r>
            <a:r>
              <a:rPr lang="da-DK" sz="2000" b="1" dirty="0">
                <a:solidFill>
                  <a:srgbClr val="FF0000"/>
                </a:solidFill>
              </a:rPr>
              <a:t>basal videnskabsteoretisk </a:t>
            </a:r>
            <a:r>
              <a:rPr lang="da-DK" sz="2000" b="1" dirty="0"/>
              <a:t>karakter:</a:t>
            </a:r>
          </a:p>
          <a:p>
            <a:r>
              <a:rPr lang="da-DK" sz="2000" dirty="0"/>
              <a:t>En model er en idealisering. </a:t>
            </a:r>
          </a:p>
          <a:p>
            <a:r>
              <a:rPr lang="da-DK" sz="2000" dirty="0"/>
              <a:t>Forskellige former for </a:t>
            </a:r>
            <a:r>
              <a:rPr lang="da-DK" sz="2000" dirty="0" err="1"/>
              <a:t>teoriladethed</a:t>
            </a:r>
            <a:r>
              <a:rPr lang="da-DK" sz="2000" dirty="0"/>
              <a:t>. </a:t>
            </a:r>
          </a:p>
          <a:p>
            <a:r>
              <a:rPr lang="da-DK" sz="2000" dirty="0"/>
              <a:t>Egen forforståelse. </a:t>
            </a:r>
          </a:p>
          <a:p>
            <a:r>
              <a:rPr lang="da-DK" sz="2000" dirty="0"/>
              <a:t>Bekræftelsesbias. </a:t>
            </a:r>
          </a:p>
          <a:p>
            <a:r>
              <a:rPr lang="da-DK" sz="2000" dirty="0"/>
              <a:t>Utilstrækkelige informationer. </a:t>
            </a:r>
          </a:p>
          <a:p>
            <a:r>
              <a:rPr lang="da-DK" sz="2000" dirty="0"/>
              <a:t>Reproducerbarhed.</a:t>
            </a:r>
          </a:p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07973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SRP og basal videnskabsteori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1256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b="1" dirty="0"/>
              <a:t>Hvorfor basal videnskabsteori?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err="1"/>
              <a:t>SRP’en</a:t>
            </a:r>
            <a:r>
              <a:rPr lang="da-DK" dirty="0"/>
              <a:t> er nu med mundtligt forsvar</a:t>
            </a:r>
            <a:r>
              <a:rPr lang="da-DK" dirty="0">
                <a:sym typeface="Wingdings" panose="05000000000000000000" pitchFamily="2" charset="2"/>
              </a:rPr>
              <a:t>, og i</a:t>
            </a:r>
            <a:r>
              <a:rPr lang="da-DK" dirty="0"/>
              <a:t> læreplanen for studieretningsprojektet står der: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3300" dirty="0"/>
              <a:t>”</a:t>
            </a:r>
            <a:r>
              <a:rPr lang="da-DK" sz="3300" i="1" dirty="0"/>
              <a:t>I fremlæggelsen og den efterfølgende samtale skal der indgå metodiske og </a:t>
            </a:r>
            <a:r>
              <a:rPr lang="da-DK" sz="3300" b="1" i="1" dirty="0"/>
              <a:t>basale videnskabsteoretiske overvejelser</a:t>
            </a:r>
            <a:r>
              <a:rPr lang="da-DK" sz="3300" i="1" dirty="0"/>
              <a:t>, som er relevante i forbindelse med projektets gennemførelse</a:t>
            </a:r>
            <a:r>
              <a:rPr lang="da-DK" sz="3300" dirty="0"/>
              <a:t>.”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(UVM, august 2017)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Der skal ifølge læreplanen afsættes undervisningstid specifikt til det.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069" y="365125"/>
            <a:ext cx="2470357" cy="145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8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SRP og basal videnskabsteori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125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Hvorfor basal videnskabsteori?</a:t>
            </a:r>
            <a:endParaRPr lang="da-DK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r>
              <a:rPr lang="da-DK" b="1" dirty="0"/>
              <a:t>Almendannelse </a:t>
            </a:r>
            <a:r>
              <a:rPr lang="da-DK" i="1" dirty="0"/>
              <a:t>(- i en ikke instrumentel betydning? )</a:t>
            </a:r>
            <a:endParaRPr lang="da-DK" b="1" dirty="0"/>
          </a:p>
          <a:p>
            <a:pPr marL="0" indent="0">
              <a:buNone/>
            </a:pPr>
            <a:r>
              <a:rPr lang="da-DK" dirty="0"/>
              <a:t>Basal videnskabsteori kan danne baggrund for en reflekteret brug af videnskabelig viden – hvilket potentielt set er frisættende.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069" y="365125"/>
            <a:ext cx="2470357" cy="145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7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målet for undervisning i videnskabsteori?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da-DK" dirty="0"/>
              <a:t>Det skal ikke være papegøjesnak, men derimod </a:t>
            </a:r>
            <a:r>
              <a:rPr lang="da-DK" b="1" dirty="0"/>
              <a:t>konkret</a:t>
            </a:r>
            <a:r>
              <a:rPr lang="da-DK" dirty="0"/>
              <a:t> i forhold til det gennemførte projekt og fagene!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b="1" dirty="0"/>
              <a:t>Eleverne skal forstå at: </a:t>
            </a:r>
          </a:p>
          <a:p>
            <a:endParaRPr lang="da-DK" dirty="0"/>
          </a:p>
          <a:p>
            <a:r>
              <a:rPr lang="da-DK" dirty="0"/>
              <a:t>Videnskab er menneskelig aktivitet</a:t>
            </a:r>
          </a:p>
          <a:p>
            <a:endParaRPr lang="da-DK" dirty="0"/>
          </a:p>
          <a:p>
            <a:r>
              <a:rPr lang="da-DK" dirty="0"/>
              <a:t>Videnskab er aldrig forudsætningsfri</a:t>
            </a:r>
          </a:p>
          <a:p>
            <a:endParaRPr lang="da-DK" dirty="0"/>
          </a:p>
          <a:p>
            <a:r>
              <a:rPr lang="da-DK" dirty="0"/>
              <a:t>Videnskabelig viden er foreløbig</a:t>
            </a:r>
          </a:p>
          <a:p>
            <a:endParaRPr lang="da-DK" dirty="0"/>
          </a:p>
          <a:p>
            <a:r>
              <a:rPr lang="da-DK" dirty="0"/>
              <a:t>Forskellige videnskaber har forskellig erkendelsesinteresse: beskrivelse, fortolkning, beherskelse, forklaring, vurdering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MÅL: Vores elever skal blive reflekterede brugere af videnskabelig viden (DANNELSE).</a:t>
            </a:r>
          </a:p>
        </p:txBody>
      </p:sp>
    </p:spTree>
    <p:extLst>
      <p:ext uri="{BB962C8B-B14F-4D97-AF65-F5344CB8AC3E}">
        <p14:creationId xmlns:p14="http://schemas.microsoft.com/office/powerpoint/2010/main" val="201534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dirty="0"/>
              <a:t>En fælles ramme: Den videnskabelige basismodel 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”</a:t>
            </a:r>
            <a:r>
              <a:rPr lang="da-DK" i="1" dirty="0"/>
              <a:t>Den videnskabelige basismodel</a:t>
            </a:r>
            <a:r>
              <a:rPr lang="da-DK" dirty="0"/>
              <a:t>” (Petersen og Schaffalitzky, 2016)  består af fire overordnede spørgsmål, som man kan stille til </a:t>
            </a:r>
            <a:r>
              <a:rPr lang="da-DK" b="1" dirty="0"/>
              <a:t>en konkret undersøgelse</a:t>
            </a:r>
          </a:p>
          <a:p>
            <a:r>
              <a:rPr lang="da-DK" dirty="0"/>
              <a:t>Spørgsmålene kan bruges både i forbindelse med vejledningen og i forbindelse med den mundtlige fremlæggelse </a:t>
            </a:r>
          </a:p>
          <a:p>
            <a:r>
              <a:rPr lang="da-DK" dirty="0"/>
              <a:t>De kan være et fælles udgangspunkt på </a:t>
            </a:r>
            <a:r>
              <a:rPr lang="da-DK" b="1" dirty="0"/>
              <a:t>tværs af fag </a:t>
            </a:r>
          </a:p>
          <a:p>
            <a:r>
              <a:rPr lang="da-DK" dirty="0"/>
              <a:t>De kan være et udgangspunkt for at gøre de videnskabsteoretiske overvejelser konkrete!</a:t>
            </a:r>
          </a:p>
          <a:p>
            <a:r>
              <a:rPr lang="da-DK" dirty="0"/>
              <a:t>Modellen er så simpel, at eleverne selv kan benytte modellen …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72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Køreplanen: Den Videnskabelig Basismodel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9pPr>
          </a:lstStyle>
          <a:p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6" name="Kombinationstegning 8"/>
          <p:cNvSpPr/>
          <p:nvPr/>
        </p:nvSpPr>
        <p:spPr>
          <a:xfrm>
            <a:off x="5165925" y="1601825"/>
            <a:ext cx="1872209" cy="1051303"/>
          </a:xfrm>
          <a:custGeom>
            <a:avLst/>
            <a:gdLst>
              <a:gd name="connsiteX0" fmla="*/ 0 w 1872209"/>
              <a:gd name="connsiteY0" fmla="*/ 175221 h 1051303"/>
              <a:gd name="connsiteX1" fmla="*/ 175221 w 1872209"/>
              <a:gd name="connsiteY1" fmla="*/ 0 h 1051303"/>
              <a:gd name="connsiteX2" fmla="*/ 1696988 w 1872209"/>
              <a:gd name="connsiteY2" fmla="*/ 0 h 1051303"/>
              <a:gd name="connsiteX3" fmla="*/ 1872209 w 1872209"/>
              <a:gd name="connsiteY3" fmla="*/ 175221 h 1051303"/>
              <a:gd name="connsiteX4" fmla="*/ 1872209 w 1872209"/>
              <a:gd name="connsiteY4" fmla="*/ 876082 h 1051303"/>
              <a:gd name="connsiteX5" fmla="*/ 1696988 w 1872209"/>
              <a:gd name="connsiteY5" fmla="*/ 1051303 h 1051303"/>
              <a:gd name="connsiteX6" fmla="*/ 175221 w 1872209"/>
              <a:gd name="connsiteY6" fmla="*/ 1051303 h 1051303"/>
              <a:gd name="connsiteX7" fmla="*/ 0 w 1872209"/>
              <a:gd name="connsiteY7" fmla="*/ 876082 h 1051303"/>
              <a:gd name="connsiteX8" fmla="*/ 0 w 1872209"/>
              <a:gd name="connsiteY8" fmla="*/ 175221 h 105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2209" h="1051303">
                <a:moveTo>
                  <a:pt x="0" y="175221"/>
                </a:moveTo>
                <a:cubicBezTo>
                  <a:pt x="0" y="78449"/>
                  <a:pt x="78449" y="0"/>
                  <a:pt x="175221" y="0"/>
                </a:cubicBezTo>
                <a:lnTo>
                  <a:pt x="1696988" y="0"/>
                </a:lnTo>
                <a:cubicBezTo>
                  <a:pt x="1793760" y="0"/>
                  <a:pt x="1872209" y="78449"/>
                  <a:pt x="1872209" y="175221"/>
                </a:cubicBezTo>
                <a:lnTo>
                  <a:pt x="1872209" y="876082"/>
                </a:lnTo>
                <a:cubicBezTo>
                  <a:pt x="1872209" y="972854"/>
                  <a:pt x="1793760" y="1051303"/>
                  <a:pt x="1696988" y="1051303"/>
                </a:cubicBezTo>
                <a:lnTo>
                  <a:pt x="175221" y="1051303"/>
                </a:lnTo>
                <a:cubicBezTo>
                  <a:pt x="78449" y="1051303"/>
                  <a:pt x="0" y="972854"/>
                  <a:pt x="0" y="876082"/>
                </a:cubicBezTo>
                <a:lnTo>
                  <a:pt x="0" y="1752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140" tIns="135140" rIns="135140" bIns="135140" numCol="1" spcCol="1270" anchor="ctr" anchorCtr="0">
            <a:no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2200" dirty="0"/>
              <a:t>1. Hvad er  spørgsmålet?</a:t>
            </a:r>
          </a:p>
        </p:txBody>
      </p:sp>
      <p:grpSp>
        <p:nvGrpSpPr>
          <p:cNvPr id="7" name="Gruppe 6"/>
          <p:cNvGrpSpPr/>
          <p:nvPr/>
        </p:nvGrpSpPr>
        <p:grpSpPr>
          <a:xfrm>
            <a:off x="4366323" y="2127476"/>
            <a:ext cx="5404694" cy="3471410"/>
            <a:chOff x="2842323" y="2127476"/>
            <a:chExt cx="5404694" cy="3471410"/>
          </a:xfrm>
          <a:solidFill>
            <a:schemeClr val="accent1">
              <a:lumMod val="75000"/>
            </a:schemeClr>
          </a:solidFill>
        </p:grpSpPr>
        <p:sp>
          <p:nvSpPr>
            <p:cNvPr id="8" name="Kombinationstegning 9"/>
            <p:cNvSpPr/>
            <p:nvPr/>
          </p:nvSpPr>
          <p:spPr>
            <a:xfrm>
              <a:off x="2842323" y="2127476"/>
              <a:ext cx="3471410" cy="34714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861250" y="414409"/>
                  </a:moveTo>
                  <a:arcTo wR="1735705" hR="1735705" stAng="18625560" swAng="1449413"/>
                </a:path>
              </a:pathLst>
            </a:cu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da-DK" dirty="0"/>
            </a:p>
          </p:txBody>
        </p:sp>
        <p:sp>
          <p:nvSpPr>
            <p:cNvPr id="9" name="Kombinationstegning 10"/>
            <p:cNvSpPr/>
            <p:nvPr/>
          </p:nvSpPr>
          <p:spPr>
            <a:xfrm>
              <a:off x="5385142" y="3337529"/>
              <a:ext cx="2861875" cy="1051303"/>
            </a:xfrm>
            <a:custGeom>
              <a:avLst/>
              <a:gdLst>
                <a:gd name="connsiteX0" fmla="*/ 0 w 1857183"/>
                <a:gd name="connsiteY0" fmla="*/ 175221 h 1051303"/>
                <a:gd name="connsiteX1" fmla="*/ 175221 w 1857183"/>
                <a:gd name="connsiteY1" fmla="*/ 0 h 1051303"/>
                <a:gd name="connsiteX2" fmla="*/ 1681962 w 1857183"/>
                <a:gd name="connsiteY2" fmla="*/ 0 h 1051303"/>
                <a:gd name="connsiteX3" fmla="*/ 1857183 w 1857183"/>
                <a:gd name="connsiteY3" fmla="*/ 175221 h 1051303"/>
                <a:gd name="connsiteX4" fmla="*/ 1857183 w 1857183"/>
                <a:gd name="connsiteY4" fmla="*/ 876082 h 1051303"/>
                <a:gd name="connsiteX5" fmla="*/ 1681962 w 1857183"/>
                <a:gd name="connsiteY5" fmla="*/ 1051303 h 1051303"/>
                <a:gd name="connsiteX6" fmla="*/ 175221 w 1857183"/>
                <a:gd name="connsiteY6" fmla="*/ 1051303 h 1051303"/>
                <a:gd name="connsiteX7" fmla="*/ 0 w 1857183"/>
                <a:gd name="connsiteY7" fmla="*/ 876082 h 1051303"/>
                <a:gd name="connsiteX8" fmla="*/ 0 w 1857183"/>
                <a:gd name="connsiteY8" fmla="*/ 175221 h 105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183" h="1051303">
                  <a:moveTo>
                    <a:pt x="0" y="175221"/>
                  </a:moveTo>
                  <a:cubicBezTo>
                    <a:pt x="0" y="78449"/>
                    <a:pt x="78449" y="0"/>
                    <a:pt x="175221" y="0"/>
                  </a:cubicBezTo>
                  <a:lnTo>
                    <a:pt x="1681962" y="0"/>
                  </a:lnTo>
                  <a:cubicBezTo>
                    <a:pt x="1778734" y="0"/>
                    <a:pt x="1857183" y="78449"/>
                    <a:pt x="1857183" y="175221"/>
                  </a:cubicBezTo>
                  <a:lnTo>
                    <a:pt x="1857183" y="876082"/>
                  </a:lnTo>
                  <a:cubicBezTo>
                    <a:pt x="1857183" y="972854"/>
                    <a:pt x="1778734" y="1051303"/>
                    <a:pt x="1681962" y="1051303"/>
                  </a:cubicBezTo>
                  <a:lnTo>
                    <a:pt x="175221" y="1051303"/>
                  </a:lnTo>
                  <a:cubicBezTo>
                    <a:pt x="78449" y="1051303"/>
                    <a:pt x="0" y="972854"/>
                    <a:pt x="0" y="876082"/>
                  </a:cubicBezTo>
                  <a:lnTo>
                    <a:pt x="0" y="17522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40" tIns="135140" rIns="135140" bIns="13514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2200" dirty="0"/>
                <a:t>2. Hvordan griber du konkret undersøgelsen an?</a:t>
              </a:r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4253222" y="2048102"/>
            <a:ext cx="3471410" cy="4155810"/>
            <a:chOff x="2842323" y="2127476"/>
            <a:chExt cx="3471410" cy="4155810"/>
          </a:xfrm>
          <a:solidFill>
            <a:schemeClr val="accent1">
              <a:lumMod val="75000"/>
            </a:schemeClr>
          </a:solidFill>
        </p:grpSpPr>
        <p:sp>
          <p:nvSpPr>
            <p:cNvPr id="11" name="Kombinationstegning 11"/>
            <p:cNvSpPr/>
            <p:nvPr/>
          </p:nvSpPr>
          <p:spPr>
            <a:xfrm>
              <a:off x="2842323" y="2127476"/>
              <a:ext cx="3471410" cy="34714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310386" y="2465810"/>
                  </a:moveTo>
                  <a:arcTo wR="1735705" hR="1735705" stAng="1492495" swAng="1342286"/>
                </a:path>
              </a:pathLst>
            </a:cu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da-DK" dirty="0"/>
            </a:p>
          </p:txBody>
        </p:sp>
        <p:sp>
          <p:nvSpPr>
            <p:cNvPr id="12" name="Kombinationstegning 12"/>
            <p:cNvSpPr/>
            <p:nvPr/>
          </p:nvSpPr>
          <p:spPr>
            <a:xfrm>
              <a:off x="3569918" y="5197945"/>
              <a:ext cx="2451950" cy="1085341"/>
            </a:xfrm>
            <a:custGeom>
              <a:avLst/>
              <a:gdLst>
                <a:gd name="connsiteX0" fmla="*/ 0 w 2016221"/>
                <a:gd name="connsiteY0" fmla="*/ 175221 h 1051303"/>
                <a:gd name="connsiteX1" fmla="*/ 175221 w 2016221"/>
                <a:gd name="connsiteY1" fmla="*/ 0 h 1051303"/>
                <a:gd name="connsiteX2" fmla="*/ 1841000 w 2016221"/>
                <a:gd name="connsiteY2" fmla="*/ 0 h 1051303"/>
                <a:gd name="connsiteX3" fmla="*/ 2016221 w 2016221"/>
                <a:gd name="connsiteY3" fmla="*/ 175221 h 1051303"/>
                <a:gd name="connsiteX4" fmla="*/ 2016221 w 2016221"/>
                <a:gd name="connsiteY4" fmla="*/ 876082 h 1051303"/>
                <a:gd name="connsiteX5" fmla="*/ 1841000 w 2016221"/>
                <a:gd name="connsiteY5" fmla="*/ 1051303 h 1051303"/>
                <a:gd name="connsiteX6" fmla="*/ 175221 w 2016221"/>
                <a:gd name="connsiteY6" fmla="*/ 1051303 h 1051303"/>
                <a:gd name="connsiteX7" fmla="*/ 0 w 2016221"/>
                <a:gd name="connsiteY7" fmla="*/ 876082 h 1051303"/>
                <a:gd name="connsiteX8" fmla="*/ 0 w 2016221"/>
                <a:gd name="connsiteY8" fmla="*/ 175221 h 105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16221" h="1051303">
                  <a:moveTo>
                    <a:pt x="0" y="175221"/>
                  </a:moveTo>
                  <a:cubicBezTo>
                    <a:pt x="0" y="78449"/>
                    <a:pt x="78449" y="0"/>
                    <a:pt x="175221" y="0"/>
                  </a:cubicBezTo>
                  <a:lnTo>
                    <a:pt x="1841000" y="0"/>
                  </a:lnTo>
                  <a:cubicBezTo>
                    <a:pt x="1937772" y="0"/>
                    <a:pt x="2016221" y="78449"/>
                    <a:pt x="2016221" y="175221"/>
                  </a:cubicBezTo>
                  <a:lnTo>
                    <a:pt x="2016221" y="876082"/>
                  </a:lnTo>
                  <a:cubicBezTo>
                    <a:pt x="2016221" y="972854"/>
                    <a:pt x="1937772" y="1051303"/>
                    <a:pt x="1841000" y="1051303"/>
                  </a:cubicBezTo>
                  <a:lnTo>
                    <a:pt x="175221" y="1051303"/>
                  </a:lnTo>
                  <a:cubicBezTo>
                    <a:pt x="78449" y="1051303"/>
                    <a:pt x="0" y="972854"/>
                    <a:pt x="0" y="876082"/>
                  </a:cubicBezTo>
                  <a:lnTo>
                    <a:pt x="0" y="175221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40" tIns="135140" rIns="135140" bIns="13514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2200" dirty="0"/>
                <a:t>3. Hvorfor benytter du denne fremgangmåde?</a:t>
              </a:r>
            </a:p>
          </p:txBody>
        </p:sp>
      </p:grpSp>
      <p:grpSp>
        <p:nvGrpSpPr>
          <p:cNvPr id="13" name="Gruppe 12"/>
          <p:cNvGrpSpPr/>
          <p:nvPr/>
        </p:nvGrpSpPr>
        <p:grpSpPr>
          <a:xfrm>
            <a:off x="2664823" y="2127476"/>
            <a:ext cx="5172911" cy="3471410"/>
            <a:chOff x="1140822" y="2127476"/>
            <a:chExt cx="5172911" cy="3471410"/>
          </a:xfrm>
          <a:solidFill>
            <a:schemeClr val="accent1">
              <a:lumMod val="75000"/>
            </a:schemeClr>
          </a:solidFill>
        </p:grpSpPr>
        <p:sp>
          <p:nvSpPr>
            <p:cNvPr id="14" name="Kombinationstegning 13"/>
            <p:cNvSpPr/>
            <p:nvPr/>
          </p:nvSpPr>
          <p:spPr>
            <a:xfrm>
              <a:off x="2842323" y="2127476"/>
              <a:ext cx="3471410" cy="347141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57425" y="3010197"/>
                  </a:moveTo>
                  <a:arcTo wR="1735705" hR="1735705" stAng="7965219" swAng="1342286"/>
                </a:path>
              </a:pathLst>
            </a:cu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da-DK" dirty="0"/>
            </a:p>
          </p:txBody>
        </p:sp>
        <p:sp>
          <p:nvSpPr>
            <p:cNvPr id="15" name="Kombinationstegning 14"/>
            <p:cNvSpPr/>
            <p:nvPr/>
          </p:nvSpPr>
          <p:spPr>
            <a:xfrm>
              <a:off x="1140822" y="3337529"/>
              <a:ext cx="2642151" cy="1202965"/>
            </a:xfrm>
            <a:custGeom>
              <a:avLst/>
              <a:gdLst>
                <a:gd name="connsiteX0" fmla="*/ 0 w 1881299"/>
                <a:gd name="connsiteY0" fmla="*/ 175221 h 1051303"/>
                <a:gd name="connsiteX1" fmla="*/ 175221 w 1881299"/>
                <a:gd name="connsiteY1" fmla="*/ 0 h 1051303"/>
                <a:gd name="connsiteX2" fmla="*/ 1706078 w 1881299"/>
                <a:gd name="connsiteY2" fmla="*/ 0 h 1051303"/>
                <a:gd name="connsiteX3" fmla="*/ 1881299 w 1881299"/>
                <a:gd name="connsiteY3" fmla="*/ 175221 h 1051303"/>
                <a:gd name="connsiteX4" fmla="*/ 1881299 w 1881299"/>
                <a:gd name="connsiteY4" fmla="*/ 876082 h 1051303"/>
                <a:gd name="connsiteX5" fmla="*/ 1706078 w 1881299"/>
                <a:gd name="connsiteY5" fmla="*/ 1051303 h 1051303"/>
                <a:gd name="connsiteX6" fmla="*/ 175221 w 1881299"/>
                <a:gd name="connsiteY6" fmla="*/ 1051303 h 1051303"/>
                <a:gd name="connsiteX7" fmla="*/ 0 w 1881299"/>
                <a:gd name="connsiteY7" fmla="*/ 876082 h 1051303"/>
                <a:gd name="connsiteX8" fmla="*/ 0 w 1881299"/>
                <a:gd name="connsiteY8" fmla="*/ 175221 h 105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1299" h="1051303">
                  <a:moveTo>
                    <a:pt x="0" y="175221"/>
                  </a:moveTo>
                  <a:cubicBezTo>
                    <a:pt x="0" y="78449"/>
                    <a:pt x="78449" y="0"/>
                    <a:pt x="175221" y="0"/>
                  </a:cubicBezTo>
                  <a:lnTo>
                    <a:pt x="1706078" y="0"/>
                  </a:lnTo>
                  <a:cubicBezTo>
                    <a:pt x="1802850" y="0"/>
                    <a:pt x="1881299" y="78449"/>
                    <a:pt x="1881299" y="175221"/>
                  </a:cubicBezTo>
                  <a:lnTo>
                    <a:pt x="1881299" y="876082"/>
                  </a:lnTo>
                  <a:cubicBezTo>
                    <a:pt x="1881299" y="972854"/>
                    <a:pt x="1802850" y="1051303"/>
                    <a:pt x="1706078" y="1051303"/>
                  </a:cubicBezTo>
                  <a:lnTo>
                    <a:pt x="175221" y="1051303"/>
                  </a:lnTo>
                  <a:cubicBezTo>
                    <a:pt x="78449" y="1051303"/>
                    <a:pt x="0" y="972854"/>
                    <a:pt x="0" y="876082"/>
                  </a:cubicBezTo>
                  <a:lnTo>
                    <a:pt x="0" y="175221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40" tIns="135140" rIns="135140" bIns="13514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2200" dirty="0"/>
                <a:t>4. Hvilke svagheder er der ved din undersøgelse, og hvad kan gå galt?</a:t>
              </a:r>
            </a:p>
          </p:txBody>
        </p:sp>
      </p:grpSp>
      <p:sp>
        <p:nvSpPr>
          <p:cNvPr id="16" name="Kombinationstegning 15"/>
          <p:cNvSpPr/>
          <p:nvPr/>
        </p:nvSpPr>
        <p:spPr>
          <a:xfrm>
            <a:off x="4366323" y="2127476"/>
            <a:ext cx="3471410" cy="347141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68003" y="990732"/>
                </a:moveTo>
                <a:arcTo wR="1735705" hR="1735705" stAng="12325027" swAng="1449413"/>
              </a:path>
            </a:pathLst>
          </a:custGeom>
          <a:noFill/>
          <a:ln w="19050">
            <a:solidFill>
              <a:schemeClr val="accent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570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1. Hvilket spørgsmål undersøges?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/>
              <a:t>Sørg for at formuleringen er: </a:t>
            </a:r>
          </a:p>
          <a:p>
            <a:r>
              <a:rPr lang="da-DK" sz="2400" dirty="0"/>
              <a:t>klar og præcis</a:t>
            </a:r>
          </a:p>
          <a:p>
            <a:r>
              <a:rPr lang="da-DK" sz="2400" dirty="0"/>
              <a:t>overkommelig</a:t>
            </a:r>
          </a:p>
          <a:p>
            <a:r>
              <a:rPr lang="da-DK" sz="2400" dirty="0"/>
              <a:t>eksplicit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1668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2. Hvordan griber du undersøgelsen an?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81200" y="1330037"/>
            <a:ext cx="8229600" cy="4796127"/>
          </a:xfrm>
        </p:spPr>
        <p:txBody>
          <a:bodyPr/>
          <a:lstStyle/>
          <a:p>
            <a:pPr marL="0" indent="0">
              <a:buNone/>
            </a:pPr>
            <a:r>
              <a:rPr lang="da-DK" i="1" dirty="0"/>
              <a:t>Giv en beskrivelse af de metoder du har valgt</a:t>
            </a:r>
          </a:p>
          <a:p>
            <a:endParaRPr lang="da-DK" i="1" dirty="0"/>
          </a:p>
          <a:p>
            <a:pPr marL="0" indent="0">
              <a:buNone/>
            </a:pPr>
            <a:endParaRPr lang="da-DK" i="1" dirty="0"/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tx1"/>
                </a:solidFill>
                <a:latin typeface="+mj-lt"/>
                <a:ea typeface="ＭＳ Ｐゴシック" pitchFamily="-106" charset="-128"/>
                <a:cs typeface="ＭＳ Ｐゴシック" pitchFamily="-106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  <a:ea typeface="ＭＳ Ｐゴシック" pitchFamily="-106" charset="-128"/>
                <a:cs typeface="ＭＳ Ｐゴシック" pitchFamily="-106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Gill Sans MT" pitchFamily="-106" charset="-18"/>
              </a:defRPr>
            </a:lvl9pPr>
          </a:lstStyle>
          <a:p>
            <a:endParaRPr lang="da-DK" dirty="0">
              <a:solidFill>
                <a:schemeClr val="bg2"/>
              </a:solidFill>
            </a:endParaRPr>
          </a:p>
        </p:txBody>
      </p:sp>
      <p:sp>
        <p:nvSpPr>
          <p:cNvPr id="6" name="Kombinationstegning 9"/>
          <p:cNvSpPr/>
          <p:nvPr/>
        </p:nvSpPr>
        <p:spPr>
          <a:xfrm>
            <a:off x="2141517" y="3560420"/>
            <a:ext cx="1588240" cy="964588"/>
          </a:xfrm>
          <a:custGeom>
            <a:avLst/>
            <a:gdLst>
              <a:gd name="connsiteX0" fmla="*/ 0 w 2304325"/>
              <a:gd name="connsiteY0" fmla="*/ 51560 h 515602"/>
              <a:gd name="connsiteX1" fmla="*/ 51560 w 2304325"/>
              <a:gd name="connsiteY1" fmla="*/ 0 h 515602"/>
              <a:gd name="connsiteX2" fmla="*/ 2252765 w 2304325"/>
              <a:gd name="connsiteY2" fmla="*/ 0 h 515602"/>
              <a:gd name="connsiteX3" fmla="*/ 2304325 w 2304325"/>
              <a:gd name="connsiteY3" fmla="*/ 51560 h 515602"/>
              <a:gd name="connsiteX4" fmla="*/ 2304325 w 2304325"/>
              <a:gd name="connsiteY4" fmla="*/ 464042 h 515602"/>
              <a:gd name="connsiteX5" fmla="*/ 2252765 w 2304325"/>
              <a:gd name="connsiteY5" fmla="*/ 515602 h 515602"/>
              <a:gd name="connsiteX6" fmla="*/ 51560 w 2304325"/>
              <a:gd name="connsiteY6" fmla="*/ 515602 h 515602"/>
              <a:gd name="connsiteX7" fmla="*/ 0 w 2304325"/>
              <a:gd name="connsiteY7" fmla="*/ 464042 h 515602"/>
              <a:gd name="connsiteX8" fmla="*/ 0 w 2304325"/>
              <a:gd name="connsiteY8" fmla="*/ 51560 h 51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325" h="515602">
                <a:moveTo>
                  <a:pt x="0" y="51560"/>
                </a:moveTo>
                <a:cubicBezTo>
                  <a:pt x="0" y="23084"/>
                  <a:pt x="23084" y="0"/>
                  <a:pt x="51560" y="0"/>
                </a:cubicBezTo>
                <a:lnTo>
                  <a:pt x="2252765" y="0"/>
                </a:lnTo>
                <a:cubicBezTo>
                  <a:pt x="2281241" y="0"/>
                  <a:pt x="2304325" y="23084"/>
                  <a:pt x="2304325" y="51560"/>
                </a:cubicBezTo>
                <a:lnTo>
                  <a:pt x="2304325" y="464042"/>
                </a:lnTo>
                <a:cubicBezTo>
                  <a:pt x="2304325" y="492518"/>
                  <a:pt x="2281241" y="515602"/>
                  <a:pt x="2252765" y="515602"/>
                </a:cubicBezTo>
                <a:lnTo>
                  <a:pt x="51560" y="515602"/>
                </a:lnTo>
                <a:cubicBezTo>
                  <a:pt x="23084" y="515602"/>
                  <a:pt x="0" y="492518"/>
                  <a:pt x="0" y="464042"/>
                </a:cubicBezTo>
                <a:lnTo>
                  <a:pt x="0" y="5156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27801" tIns="27801" rIns="27801" bIns="27801" numCol="1" spcCol="1270" anchor="ctr" anchorCtr="0">
            <a:noAutofit/>
          </a:bodyPr>
          <a:lstStyle/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2000" b="1" dirty="0"/>
              <a:t>Konkrete </a:t>
            </a:r>
          </a:p>
          <a:p>
            <a:pPr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2000" b="1" dirty="0"/>
              <a:t>metoder</a:t>
            </a:r>
          </a:p>
        </p:txBody>
      </p:sp>
      <p:sp>
        <p:nvSpPr>
          <p:cNvPr id="7" name="Kombinationstegning 10"/>
          <p:cNvSpPr/>
          <p:nvPr/>
        </p:nvSpPr>
        <p:spPr>
          <a:xfrm rot="17563919">
            <a:off x="3372519" y="2991273"/>
            <a:ext cx="1243122" cy="740995"/>
          </a:xfrm>
          <a:custGeom>
            <a:avLst/>
            <a:gdLst>
              <a:gd name="connsiteX0" fmla="*/ 0 w 1140367"/>
              <a:gd name="connsiteY0" fmla="*/ 13688 h 27377"/>
              <a:gd name="connsiteX1" fmla="*/ 1140367 w 1140367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0367" h="27377">
                <a:moveTo>
                  <a:pt x="0" y="13688"/>
                </a:moveTo>
                <a:lnTo>
                  <a:pt x="1140367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4373" tIns="-14821" rIns="554375" bIns="-14821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8" name="Kombinationstegning 11"/>
          <p:cNvSpPr/>
          <p:nvPr/>
        </p:nvSpPr>
        <p:spPr>
          <a:xfrm>
            <a:off x="4235093" y="2348363"/>
            <a:ext cx="2038026" cy="871733"/>
          </a:xfrm>
          <a:custGeom>
            <a:avLst/>
            <a:gdLst>
              <a:gd name="connsiteX0" fmla="*/ 0 w 2038026"/>
              <a:gd name="connsiteY0" fmla="*/ 69000 h 690000"/>
              <a:gd name="connsiteX1" fmla="*/ 69000 w 2038026"/>
              <a:gd name="connsiteY1" fmla="*/ 0 h 690000"/>
              <a:gd name="connsiteX2" fmla="*/ 1969026 w 2038026"/>
              <a:gd name="connsiteY2" fmla="*/ 0 h 690000"/>
              <a:gd name="connsiteX3" fmla="*/ 2038026 w 2038026"/>
              <a:gd name="connsiteY3" fmla="*/ 69000 h 690000"/>
              <a:gd name="connsiteX4" fmla="*/ 2038026 w 2038026"/>
              <a:gd name="connsiteY4" fmla="*/ 621000 h 690000"/>
              <a:gd name="connsiteX5" fmla="*/ 1969026 w 2038026"/>
              <a:gd name="connsiteY5" fmla="*/ 690000 h 690000"/>
              <a:gd name="connsiteX6" fmla="*/ 69000 w 2038026"/>
              <a:gd name="connsiteY6" fmla="*/ 690000 h 690000"/>
              <a:gd name="connsiteX7" fmla="*/ 0 w 2038026"/>
              <a:gd name="connsiteY7" fmla="*/ 621000 h 690000"/>
              <a:gd name="connsiteX8" fmla="*/ 0 w 2038026"/>
              <a:gd name="connsiteY8" fmla="*/ 69000 h 6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8026" h="690000">
                <a:moveTo>
                  <a:pt x="0" y="69000"/>
                </a:moveTo>
                <a:cubicBezTo>
                  <a:pt x="0" y="30892"/>
                  <a:pt x="30892" y="0"/>
                  <a:pt x="69000" y="0"/>
                </a:cubicBezTo>
                <a:lnTo>
                  <a:pt x="1969026" y="0"/>
                </a:lnTo>
                <a:cubicBezTo>
                  <a:pt x="2007134" y="0"/>
                  <a:pt x="2038026" y="30892"/>
                  <a:pt x="2038026" y="69000"/>
                </a:cubicBezTo>
                <a:lnTo>
                  <a:pt x="2038026" y="621000"/>
                </a:lnTo>
                <a:cubicBezTo>
                  <a:pt x="2038026" y="659108"/>
                  <a:pt x="2007134" y="690000"/>
                  <a:pt x="1969026" y="690000"/>
                </a:cubicBezTo>
                <a:lnTo>
                  <a:pt x="69000" y="690000"/>
                </a:lnTo>
                <a:cubicBezTo>
                  <a:pt x="30892" y="690000"/>
                  <a:pt x="0" y="659108"/>
                  <a:pt x="0" y="621000"/>
                </a:cubicBezTo>
                <a:lnTo>
                  <a:pt x="0" y="69000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31639" tIns="31639" rIns="31639" bIns="31639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dirty="0"/>
              <a:t>Empiriske metoder </a:t>
            </a:r>
            <a:r>
              <a:rPr lang="da-DK" sz="1600" dirty="0"/>
              <a:t>(dvs. fremstilling af egne data)</a:t>
            </a:r>
          </a:p>
        </p:txBody>
      </p:sp>
      <p:sp>
        <p:nvSpPr>
          <p:cNvPr id="9" name="Kombinationstegning 12"/>
          <p:cNvSpPr/>
          <p:nvPr/>
        </p:nvSpPr>
        <p:spPr>
          <a:xfrm rot="19536279">
            <a:off x="6201433" y="2328944"/>
            <a:ext cx="1063943" cy="206261"/>
          </a:xfrm>
          <a:custGeom>
            <a:avLst/>
            <a:gdLst>
              <a:gd name="connsiteX0" fmla="*/ 0 w 1120854"/>
              <a:gd name="connsiteY0" fmla="*/ 13688 h 27377"/>
              <a:gd name="connsiteX1" fmla="*/ 1120854 w 1120854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0854" h="27377">
                <a:moveTo>
                  <a:pt x="0" y="13688"/>
                </a:moveTo>
                <a:lnTo>
                  <a:pt x="1120854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5104" tIns="-14333" rIns="545107" bIns="-14333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10" name="Kombinationstegning 13"/>
          <p:cNvSpPr/>
          <p:nvPr/>
        </p:nvSpPr>
        <p:spPr>
          <a:xfrm>
            <a:off x="7135937" y="1816076"/>
            <a:ext cx="1854307" cy="451971"/>
          </a:xfrm>
          <a:custGeom>
            <a:avLst/>
            <a:gdLst>
              <a:gd name="connsiteX0" fmla="*/ 0 w 1854307"/>
              <a:gd name="connsiteY0" fmla="*/ 45197 h 451971"/>
              <a:gd name="connsiteX1" fmla="*/ 45197 w 1854307"/>
              <a:gd name="connsiteY1" fmla="*/ 0 h 451971"/>
              <a:gd name="connsiteX2" fmla="*/ 1809110 w 1854307"/>
              <a:gd name="connsiteY2" fmla="*/ 0 h 451971"/>
              <a:gd name="connsiteX3" fmla="*/ 1854307 w 1854307"/>
              <a:gd name="connsiteY3" fmla="*/ 45197 h 451971"/>
              <a:gd name="connsiteX4" fmla="*/ 1854307 w 1854307"/>
              <a:gd name="connsiteY4" fmla="*/ 406774 h 451971"/>
              <a:gd name="connsiteX5" fmla="*/ 1809110 w 1854307"/>
              <a:gd name="connsiteY5" fmla="*/ 451971 h 451971"/>
              <a:gd name="connsiteX6" fmla="*/ 45197 w 1854307"/>
              <a:gd name="connsiteY6" fmla="*/ 451971 h 451971"/>
              <a:gd name="connsiteX7" fmla="*/ 0 w 1854307"/>
              <a:gd name="connsiteY7" fmla="*/ 406774 h 451971"/>
              <a:gd name="connsiteX8" fmla="*/ 0 w 1854307"/>
              <a:gd name="connsiteY8" fmla="*/ 45197 h 45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4307" h="451971">
                <a:moveTo>
                  <a:pt x="0" y="45197"/>
                </a:moveTo>
                <a:cubicBezTo>
                  <a:pt x="0" y="20235"/>
                  <a:pt x="20235" y="0"/>
                  <a:pt x="45197" y="0"/>
                </a:cubicBezTo>
                <a:lnTo>
                  <a:pt x="1809110" y="0"/>
                </a:lnTo>
                <a:cubicBezTo>
                  <a:pt x="1834072" y="0"/>
                  <a:pt x="1854307" y="20235"/>
                  <a:pt x="1854307" y="45197"/>
                </a:cubicBezTo>
                <a:lnTo>
                  <a:pt x="1854307" y="406774"/>
                </a:lnTo>
                <a:cubicBezTo>
                  <a:pt x="1854307" y="431736"/>
                  <a:pt x="1834072" y="451971"/>
                  <a:pt x="1809110" y="451971"/>
                </a:cubicBezTo>
                <a:lnTo>
                  <a:pt x="45197" y="451971"/>
                </a:lnTo>
                <a:cubicBezTo>
                  <a:pt x="20235" y="451971"/>
                  <a:pt x="0" y="431736"/>
                  <a:pt x="0" y="406774"/>
                </a:cubicBezTo>
                <a:lnTo>
                  <a:pt x="0" y="45197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24668" tIns="24668" rIns="24668" bIns="2466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dirty="0"/>
              <a:t>Eksperiment</a:t>
            </a:r>
          </a:p>
        </p:txBody>
      </p:sp>
      <p:sp>
        <p:nvSpPr>
          <p:cNvPr id="11" name="Kombinationstegning 14"/>
          <p:cNvSpPr/>
          <p:nvPr/>
        </p:nvSpPr>
        <p:spPr>
          <a:xfrm rot="21255014" flipV="1">
            <a:off x="6297565" y="2515487"/>
            <a:ext cx="828853" cy="373850"/>
          </a:xfrm>
          <a:custGeom>
            <a:avLst/>
            <a:gdLst>
              <a:gd name="connsiteX0" fmla="*/ 0 w 816825"/>
              <a:gd name="connsiteY0" fmla="*/ 13688 h 27377"/>
              <a:gd name="connsiteX1" fmla="*/ 816825 w 816825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6825" h="27377">
                <a:moveTo>
                  <a:pt x="0" y="13688"/>
                </a:moveTo>
                <a:lnTo>
                  <a:pt x="816825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0691" tIns="-6731" rIns="400692" bIns="-6734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12" name="Kombinationstegning 15"/>
          <p:cNvSpPr/>
          <p:nvPr/>
        </p:nvSpPr>
        <p:spPr>
          <a:xfrm>
            <a:off x="7135933" y="2411422"/>
            <a:ext cx="1800666" cy="471663"/>
          </a:xfrm>
          <a:custGeom>
            <a:avLst/>
            <a:gdLst>
              <a:gd name="connsiteX0" fmla="*/ 0 w 1800666"/>
              <a:gd name="connsiteY0" fmla="*/ 47166 h 471663"/>
              <a:gd name="connsiteX1" fmla="*/ 47166 w 1800666"/>
              <a:gd name="connsiteY1" fmla="*/ 0 h 471663"/>
              <a:gd name="connsiteX2" fmla="*/ 1753500 w 1800666"/>
              <a:gd name="connsiteY2" fmla="*/ 0 h 471663"/>
              <a:gd name="connsiteX3" fmla="*/ 1800666 w 1800666"/>
              <a:gd name="connsiteY3" fmla="*/ 47166 h 471663"/>
              <a:gd name="connsiteX4" fmla="*/ 1800666 w 1800666"/>
              <a:gd name="connsiteY4" fmla="*/ 424497 h 471663"/>
              <a:gd name="connsiteX5" fmla="*/ 1753500 w 1800666"/>
              <a:gd name="connsiteY5" fmla="*/ 471663 h 471663"/>
              <a:gd name="connsiteX6" fmla="*/ 47166 w 1800666"/>
              <a:gd name="connsiteY6" fmla="*/ 471663 h 471663"/>
              <a:gd name="connsiteX7" fmla="*/ 0 w 1800666"/>
              <a:gd name="connsiteY7" fmla="*/ 424497 h 471663"/>
              <a:gd name="connsiteX8" fmla="*/ 0 w 1800666"/>
              <a:gd name="connsiteY8" fmla="*/ 47166 h 47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0666" h="471663">
                <a:moveTo>
                  <a:pt x="0" y="47166"/>
                </a:moveTo>
                <a:cubicBezTo>
                  <a:pt x="0" y="21117"/>
                  <a:pt x="21117" y="0"/>
                  <a:pt x="47166" y="0"/>
                </a:cubicBezTo>
                <a:lnTo>
                  <a:pt x="1753500" y="0"/>
                </a:lnTo>
                <a:cubicBezTo>
                  <a:pt x="1779549" y="0"/>
                  <a:pt x="1800666" y="21117"/>
                  <a:pt x="1800666" y="47166"/>
                </a:cubicBezTo>
                <a:lnTo>
                  <a:pt x="1800666" y="424497"/>
                </a:lnTo>
                <a:cubicBezTo>
                  <a:pt x="1800666" y="450546"/>
                  <a:pt x="1779549" y="471663"/>
                  <a:pt x="1753500" y="471663"/>
                </a:cubicBezTo>
                <a:lnTo>
                  <a:pt x="47166" y="471663"/>
                </a:lnTo>
                <a:cubicBezTo>
                  <a:pt x="21117" y="471663"/>
                  <a:pt x="0" y="450546"/>
                  <a:pt x="0" y="424497"/>
                </a:cubicBezTo>
                <a:lnTo>
                  <a:pt x="0" y="47166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25245" tIns="25245" rIns="25245" bIns="25245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dirty="0"/>
              <a:t>Observation</a:t>
            </a:r>
          </a:p>
        </p:txBody>
      </p:sp>
      <p:sp>
        <p:nvSpPr>
          <p:cNvPr id="13" name="Kombinationstegning 16"/>
          <p:cNvSpPr/>
          <p:nvPr/>
        </p:nvSpPr>
        <p:spPr>
          <a:xfrm rot="2139644" flipV="1">
            <a:off x="6219052" y="2943858"/>
            <a:ext cx="980143" cy="197098"/>
          </a:xfrm>
          <a:custGeom>
            <a:avLst/>
            <a:gdLst>
              <a:gd name="connsiteX0" fmla="*/ 0 w 783449"/>
              <a:gd name="connsiteY0" fmla="*/ 13688 h 27377"/>
              <a:gd name="connsiteX1" fmla="*/ 783449 w 783449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83449" h="27377">
                <a:moveTo>
                  <a:pt x="0" y="13688"/>
                </a:moveTo>
                <a:lnTo>
                  <a:pt x="783449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839" tIns="-5898" rIns="384837" bIns="-5898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14" name="Kombinationstegning 17"/>
          <p:cNvSpPr/>
          <p:nvPr/>
        </p:nvSpPr>
        <p:spPr>
          <a:xfrm>
            <a:off x="7132566" y="3038364"/>
            <a:ext cx="3125021" cy="499491"/>
          </a:xfrm>
          <a:custGeom>
            <a:avLst/>
            <a:gdLst>
              <a:gd name="connsiteX0" fmla="*/ 0 w 3250564"/>
              <a:gd name="connsiteY0" fmla="*/ 49949 h 499491"/>
              <a:gd name="connsiteX1" fmla="*/ 49949 w 3250564"/>
              <a:gd name="connsiteY1" fmla="*/ 0 h 499491"/>
              <a:gd name="connsiteX2" fmla="*/ 3200615 w 3250564"/>
              <a:gd name="connsiteY2" fmla="*/ 0 h 499491"/>
              <a:gd name="connsiteX3" fmla="*/ 3250564 w 3250564"/>
              <a:gd name="connsiteY3" fmla="*/ 49949 h 499491"/>
              <a:gd name="connsiteX4" fmla="*/ 3250564 w 3250564"/>
              <a:gd name="connsiteY4" fmla="*/ 449542 h 499491"/>
              <a:gd name="connsiteX5" fmla="*/ 3200615 w 3250564"/>
              <a:gd name="connsiteY5" fmla="*/ 499491 h 499491"/>
              <a:gd name="connsiteX6" fmla="*/ 49949 w 3250564"/>
              <a:gd name="connsiteY6" fmla="*/ 499491 h 499491"/>
              <a:gd name="connsiteX7" fmla="*/ 0 w 3250564"/>
              <a:gd name="connsiteY7" fmla="*/ 449542 h 499491"/>
              <a:gd name="connsiteX8" fmla="*/ 0 w 3250564"/>
              <a:gd name="connsiteY8" fmla="*/ 49949 h 499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0564" h="499491">
                <a:moveTo>
                  <a:pt x="0" y="49949"/>
                </a:moveTo>
                <a:cubicBezTo>
                  <a:pt x="0" y="22363"/>
                  <a:pt x="22363" y="0"/>
                  <a:pt x="49949" y="0"/>
                </a:cubicBezTo>
                <a:lnTo>
                  <a:pt x="3200615" y="0"/>
                </a:lnTo>
                <a:cubicBezTo>
                  <a:pt x="3228201" y="0"/>
                  <a:pt x="3250564" y="22363"/>
                  <a:pt x="3250564" y="49949"/>
                </a:cubicBezTo>
                <a:lnTo>
                  <a:pt x="3250564" y="449542"/>
                </a:lnTo>
                <a:cubicBezTo>
                  <a:pt x="3250564" y="477128"/>
                  <a:pt x="3228201" y="499491"/>
                  <a:pt x="3200615" y="499491"/>
                </a:cubicBezTo>
                <a:lnTo>
                  <a:pt x="49949" y="499491"/>
                </a:lnTo>
                <a:cubicBezTo>
                  <a:pt x="22363" y="499491"/>
                  <a:pt x="0" y="477128"/>
                  <a:pt x="0" y="449542"/>
                </a:cubicBezTo>
                <a:lnTo>
                  <a:pt x="0" y="49949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26060" tIns="26060" rIns="26060" bIns="2606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dirty="0"/>
              <a:t>Interview og spørgeskema</a:t>
            </a:r>
          </a:p>
        </p:txBody>
      </p:sp>
      <p:sp>
        <p:nvSpPr>
          <p:cNvPr id="15" name="Kombinationstegning 18"/>
          <p:cNvSpPr/>
          <p:nvPr/>
        </p:nvSpPr>
        <p:spPr>
          <a:xfrm rot="3086093" flipV="1">
            <a:off x="6033867" y="3300410"/>
            <a:ext cx="1275916" cy="172426"/>
          </a:xfrm>
          <a:custGeom>
            <a:avLst/>
            <a:gdLst>
              <a:gd name="connsiteX0" fmla="*/ 0 w 1226037"/>
              <a:gd name="connsiteY0" fmla="*/ 13688 h 27377"/>
              <a:gd name="connsiteX1" fmla="*/ 1226037 w 1226037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26037" h="27377">
                <a:moveTo>
                  <a:pt x="0" y="13688"/>
                </a:moveTo>
                <a:lnTo>
                  <a:pt x="1226037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95068" tIns="-16963" rIns="595067" bIns="-16962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16" name="Kombinationstegning 19"/>
          <p:cNvSpPr/>
          <p:nvPr/>
        </p:nvSpPr>
        <p:spPr>
          <a:xfrm>
            <a:off x="7119608" y="3665304"/>
            <a:ext cx="3137979" cy="443352"/>
          </a:xfrm>
          <a:custGeom>
            <a:avLst/>
            <a:gdLst>
              <a:gd name="connsiteX0" fmla="*/ 0 w 3263522"/>
              <a:gd name="connsiteY0" fmla="*/ 44335 h 443352"/>
              <a:gd name="connsiteX1" fmla="*/ 44335 w 3263522"/>
              <a:gd name="connsiteY1" fmla="*/ 0 h 443352"/>
              <a:gd name="connsiteX2" fmla="*/ 3219187 w 3263522"/>
              <a:gd name="connsiteY2" fmla="*/ 0 h 443352"/>
              <a:gd name="connsiteX3" fmla="*/ 3263522 w 3263522"/>
              <a:gd name="connsiteY3" fmla="*/ 44335 h 443352"/>
              <a:gd name="connsiteX4" fmla="*/ 3263522 w 3263522"/>
              <a:gd name="connsiteY4" fmla="*/ 399017 h 443352"/>
              <a:gd name="connsiteX5" fmla="*/ 3219187 w 3263522"/>
              <a:gd name="connsiteY5" fmla="*/ 443352 h 443352"/>
              <a:gd name="connsiteX6" fmla="*/ 44335 w 3263522"/>
              <a:gd name="connsiteY6" fmla="*/ 443352 h 443352"/>
              <a:gd name="connsiteX7" fmla="*/ 0 w 3263522"/>
              <a:gd name="connsiteY7" fmla="*/ 399017 h 443352"/>
              <a:gd name="connsiteX8" fmla="*/ 0 w 3263522"/>
              <a:gd name="connsiteY8" fmla="*/ 44335 h 443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63522" h="443352">
                <a:moveTo>
                  <a:pt x="0" y="44335"/>
                </a:moveTo>
                <a:cubicBezTo>
                  <a:pt x="0" y="19849"/>
                  <a:pt x="19849" y="0"/>
                  <a:pt x="44335" y="0"/>
                </a:cubicBezTo>
                <a:lnTo>
                  <a:pt x="3219187" y="0"/>
                </a:lnTo>
                <a:cubicBezTo>
                  <a:pt x="3243673" y="0"/>
                  <a:pt x="3263522" y="19849"/>
                  <a:pt x="3263522" y="44335"/>
                </a:cubicBezTo>
                <a:lnTo>
                  <a:pt x="3263522" y="399017"/>
                </a:lnTo>
                <a:cubicBezTo>
                  <a:pt x="3263522" y="423503"/>
                  <a:pt x="3243673" y="443352"/>
                  <a:pt x="3219187" y="443352"/>
                </a:cubicBezTo>
                <a:lnTo>
                  <a:pt x="44335" y="443352"/>
                </a:lnTo>
                <a:cubicBezTo>
                  <a:pt x="19849" y="443352"/>
                  <a:pt x="0" y="423503"/>
                  <a:pt x="0" y="399017"/>
                </a:cubicBezTo>
                <a:lnTo>
                  <a:pt x="0" y="44335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24415" tIns="24415" rIns="24415" bIns="24415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dirty="0"/>
              <a:t>Analyse af tekst, kilder o.l.</a:t>
            </a:r>
          </a:p>
        </p:txBody>
      </p:sp>
      <p:sp>
        <p:nvSpPr>
          <p:cNvPr id="17" name="Kombinationstegning 20"/>
          <p:cNvSpPr/>
          <p:nvPr/>
        </p:nvSpPr>
        <p:spPr>
          <a:xfrm rot="4070405">
            <a:off x="3452172" y="3973079"/>
            <a:ext cx="969671" cy="802592"/>
          </a:xfrm>
          <a:custGeom>
            <a:avLst/>
            <a:gdLst>
              <a:gd name="connsiteX0" fmla="*/ 0 w 1304456"/>
              <a:gd name="connsiteY0" fmla="*/ 13688 h 27377"/>
              <a:gd name="connsiteX1" fmla="*/ 1304456 w 1304456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04456" h="27377">
                <a:moveTo>
                  <a:pt x="0" y="13688"/>
                </a:moveTo>
                <a:lnTo>
                  <a:pt x="1304456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2317" tIns="-18923" rIns="632316" bIns="-18923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18" name="Kombinationstegning 21"/>
          <p:cNvSpPr/>
          <p:nvPr/>
        </p:nvSpPr>
        <p:spPr>
          <a:xfrm>
            <a:off x="4131636" y="4642567"/>
            <a:ext cx="2106212" cy="1053405"/>
          </a:xfrm>
          <a:custGeom>
            <a:avLst/>
            <a:gdLst>
              <a:gd name="connsiteX0" fmla="*/ 0 w 2106212"/>
              <a:gd name="connsiteY0" fmla="*/ 69000 h 690000"/>
              <a:gd name="connsiteX1" fmla="*/ 69000 w 2106212"/>
              <a:gd name="connsiteY1" fmla="*/ 0 h 690000"/>
              <a:gd name="connsiteX2" fmla="*/ 2037212 w 2106212"/>
              <a:gd name="connsiteY2" fmla="*/ 0 h 690000"/>
              <a:gd name="connsiteX3" fmla="*/ 2106212 w 2106212"/>
              <a:gd name="connsiteY3" fmla="*/ 69000 h 690000"/>
              <a:gd name="connsiteX4" fmla="*/ 2106212 w 2106212"/>
              <a:gd name="connsiteY4" fmla="*/ 621000 h 690000"/>
              <a:gd name="connsiteX5" fmla="*/ 2037212 w 2106212"/>
              <a:gd name="connsiteY5" fmla="*/ 690000 h 690000"/>
              <a:gd name="connsiteX6" fmla="*/ 69000 w 2106212"/>
              <a:gd name="connsiteY6" fmla="*/ 690000 h 690000"/>
              <a:gd name="connsiteX7" fmla="*/ 0 w 2106212"/>
              <a:gd name="connsiteY7" fmla="*/ 621000 h 690000"/>
              <a:gd name="connsiteX8" fmla="*/ 0 w 2106212"/>
              <a:gd name="connsiteY8" fmla="*/ 69000 h 6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6212" h="690000">
                <a:moveTo>
                  <a:pt x="0" y="69000"/>
                </a:moveTo>
                <a:cubicBezTo>
                  <a:pt x="0" y="30892"/>
                  <a:pt x="30892" y="0"/>
                  <a:pt x="69000" y="0"/>
                </a:cubicBezTo>
                <a:lnTo>
                  <a:pt x="2037212" y="0"/>
                </a:lnTo>
                <a:cubicBezTo>
                  <a:pt x="2075320" y="0"/>
                  <a:pt x="2106212" y="30892"/>
                  <a:pt x="2106212" y="69000"/>
                </a:cubicBezTo>
                <a:lnTo>
                  <a:pt x="2106212" y="621000"/>
                </a:lnTo>
                <a:cubicBezTo>
                  <a:pt x="2106212" y="659108"/>
                  <a:pt x="2075320" y="690000"/>
                  <a:pt x="2037212" y="690000"/>
                </a:cubicBezTo>
                <a:lnTo>
                  <a:pt x="69000" y="690000"/>
                </a:lnTo>
                <a:cubicBezTo>
                  <a:pt x="30892" y="690000"/>
                  <a:pt x="0" y="659108"/>
                  <a:pt x="0" y="621000"/>
                </a:cubicBezTo>
                <a:lnTo>
                  <a:pt x="0" y="6900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639" tIns="31639" rIns="31639" bIns="31639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dirty="0"/>
              <a:t>Teoretiske metoder </a:t>
            </a:r>
            <a:r>
              <a:rPr lang="da-DK" sz="1600" dirty="0"/>
              <a:t>(dvs. spekulative overvejelser samt brug af andres data)</a:t>
            </a:r>
          </a:p>
        </p:txBody>
      </p:sp>
      <p:sp>
        <p:nvSpPr>
          <p:cNvPr id="19" name="Kombinationstegning 22"/>
          <p:cNvSpPr/>
          <p:nvPr/>
        </p:nvSpPr>
        <p:spPr>
          <a:xfrm rot="19684840">
            <a:off x="6178899" y="4496602"/>
            <a:ext cx="953491" cy="564047"/>
          </a:xfrm>
          <a:custGeom>
            <a:avLst/>
            <a:gdLst>
              <a:gd name="connsiteX0" fmla="*/ 0 w 916501"/>
              <a:gd name="connsiteY0" fmla="*/ 13688 h 27377"/>
              <a:gd name="connsiteX1" fmla="*/ 916501 w 916501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6501" h="27377">
                <a:moveTo>
                  <a:pt x="0" y="13688"/>
                </a:moveTo>
                <a:lnTo>
                  <a:pt x="916501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8037" tIns="-9224" rIns="448038" bIns="-9225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20" name="Kombinationstegning 23"/>
          <p:cNvSpPr/>
          <p:nvPr/>
        </p:nvSpPr>
        <p:spPr>
          <a:xfrm>
            <a:off x="7108124" y="4301115"/>
            <a:ext cx="3122707" cy="453108"/>
          </a:xfrm>
          <a:custGeom>
            <a:avLst/>
            <a:gdLst>
              <a:gd name="connsiteX0" fmla="*/ 0 w 3122707"/>
              <a:gd name="connsiteY0" fmla="*/ 46764 h 467640"/>
              <a:gd name="connsiteX1" fmla="*/ 46764 w 3122707"/>
              <a:gd name="connsiteY1" fmla="*/ 0 h 467640"/>
              <a:gd name="connsiteX2" fmla="*/ 3075943 w 3122707"/>
              <a:gd name="connsiteY2" fmla="*/ 0 h 467640"/>
              <a:gd name="connsiteX3" fmla="*/ 3122707 w 3122707"/>
              <a:gd name="connsiteY3" fmla="*/ 46764 h 467640"/>
              <a:gd name="connsiteX4" fmla="*/ 3122707 w 3122707"/>
              <a:gd name="connsiteY4" fmla="*/ 420876 h 467640"/>
              <a:gd name="connsiteX5" fmla="*/ 3075943 w 3122707"/>
              <a:gd name="connsiteY5" fmla="*/ 467640 h 467640"/>
              <a:gd name="connsiteX6" fmla="*/ 46764 w 3122707"/>
              <a:gd name="connsiteY6" fmla="*/ 467640 h 467640"/>
              <a:gd name="connsiteX7" fmla="*/ 0 w 3122707"/>
              <a:gd name="connsiteY7" fmla="*/ 420876 h 467640"/>
              <a:gd name="connsiteX8" fmla="*/ 0 w 3122707"/>
              <a:gd name="connsiteY8" fmla="*/ 46764 h 4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22707" h="467640">
                <a:moveTo>
                  <a:pt x="0" y="46764"/>
                </a:moveTo>
                <a:cubicBezTo>
                  <a:pt x="0" y="20937"/>
                  <a:pt x="20937" y="0"/>
                  <a:pt x="46764" y="0"/>
                </a:cubicBezTo>
                <a:lnTo>
                  <a:pt x="3075943" y="0"/>
                </a:lnTo>
                <a:cubicBezTo>
                  <a:pt x="3101770" y="0"/>
                  <a:pt x="3122707" y="20937"/>
                  <a:pt x="3122707" y="46764"/>
                </a:cubicBezTo>
                <a:lnTo>
                  <a:pt x="3122707" y="420876"/>
                </a:lnTo>
                <a:cubicBezTo>
                  <a:pt x="3122707" y="446703"/>
                  <a:pt x="3101770" y="467640"/>
                  <a:pt x="3075943" y="467640"/>
                </a:cubicBezTo>
                <a:lnTo>
                  <a:pt x="46764" y="467640"/>
                </a:lnTo>
                <a:cubicBezTo>
                  <a:pt x="20937" y="467640"/>
                  <a:pt x="0" y="446703"/>
                  <a:pt x="0" y="420876"/>
                </a:cubicBezTo>
                <a:lnTo>
                  <a:pt x="0" y="4676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4492" tIns="24492" rIns="24492" bIns="24492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700" dirty="0"/>
              <a:t>Indhentning af teoretisk viden</a:t>
            </a:r>
          </a:p>
        </p:txBody>
      </p:sp>
      <p:sp>
        <p:nvSpPr>
          <p:cNvPr id="21" name="Kombinationstegning 24"/>
          <p:cNvSpPr/>
          <p:nvPr/>
        </p:nvSpPr>
        <p:spPr>
          <a:xfrm rot="341800" flipV="1">
            <a:off x="6240930" y="5043653"/>
            <a:ext cx="834871" cy="45719"/>
          </a:xfrm>
          <a:custGeom>
            <a:avLst/>
            <a:gdLst>
              <a:gd name="connsiteX0" fmla="*/ 0 w 765166"/>
              <a:gd name="connsiteY0" fmla="*/ 13688 h 27377"/>
              <a:gd name="connsiteX1" fmla="*/ 765166 w 765166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5166" h="27377">
                <a:moveTo>
                  <a:pt x="0" y="13688"/>
                </a:moveTo>
                <a:lnTo>
                  <a:pt x="765166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6154" tIns="-5441" rIns="376153" bIns="-5441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22" name="Kombinationstegning 25"/>
          <p:cNvSpPr/>
          <p:nvPr/>
        </p:nvSpPr>
        <p:spPr>
          <a:xfrm>
            <a:off x="7098109" y="4893676"/>
            <a:ext cx="3122707" cy="412400"/>
          </a:xfrm>
          <a:custGeom>
            <a:avLst/>
            <a:gdLst>
              <a:gd name="connsiteX0" fmla="*/ 0 w 1348785"/>
              <a:gd name="connsiteY0" fmla="*/ 43028 h 430284"/>
              <a:gd name="connsiteX1" fmla="*/ 43028 w 1348785"/>
              <a:gd name="connsiteY1" fmla="*/ 0 h 430284"/>
              <a:gd name="connsiteX2" fmla="*/ 1305757 w 1348785"/>
              <a:gd name="connsiteY2" fmla="*/ 0 h 430284"/>
              <a:gd name="connsiteX3" fmla="*/ 1348785 w 1348785"/>
              <a:gd name="connsiteY3" fmla="*/ 43028 h 430284"/>
              <a:gd name="connsiteX4" fmla="*/ 1348785 w 1348785"/>
              <a:gd name="connsiteY4" fmla="*/ 387256 h 430284"/>
              <a:gd name="connsiteX5" fmla="*/ 1305757 w 1348785"/>
              <a:gd name="connsiteY5" fmla="*/ 430284 h 430284"/>
              <a:gd name="connsiteX6" fmla="*/ 43028 w 1348785"/>
              <a:gd name="connsiteY6" fmla="*/ 430284 h 430284"/>
              <a:gd name="connsiteX7" fmla="*/ 0 w 1348785"/>
              <a:gd name="connsiteY7" fmla="*/ 387256 h 430284"/>
              <a:gd name="connsiteX8" fmla="*/ 0 w 1348785"/>
              <a:gd name="connsiteY8" fmla="*/ 43028 h 430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48785" h="430284">
                <a:moveTo>
                  <a:pt x="0" y="43028"/>
                </a:moveTo>
                <a:cubicBezTo>
                  <a:pt x="0" y="19264"/>
                  <a:pt x="19264" y="0"/>
                  <a:pt x="43028" y="0"/>
                </a:cubicBezTo>
                <a:lnTo>
                  <a:pt x="1305757" y="0"/>
                </a:lnTo>
                <a:cubicBezTo>
                  <a:pt x="1329521" y="0"/>
                  <a:pt x="1348785" y="19264"/>
                  <a:pt x="1348785" y="43028"/>
                </a:cubicBezTo>
                <a:lnTo>
                  <a:pt x="1348785" y="387256"/>
                </a:lnTo>
                <a:cubicBezTo>
                  <a:pt x="1348785" y="411020"/>
                  <a:pt x="1329521" y="430284"/>
                  <a:pt x="1305757" y="430284"/>
                </a:cubicBezTo>
                <a:lnTo>
                  <a:pt x="43028" y="430284"/>
                </a:lnTo>
                <a:cubicBezTo>
                  <a:pt x="19264" y="430284"/>
                  <a:pt x="0" y="411020"/>
                  <a:pt x="0" y="387256"/>
                </a:cubicBezTo>
                <a:lnTo>
                  <a:pt x="0" y="43028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3398" tIns="23398" rIns="23398" bIns="23398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700" dirty="0"/>
              <a:t>Vurdering, begrebsanalyse, fortolkning  o.l.</a:t>
            </a:r>
          </a:p>
        </p:txBody>
      </p:sp>
      <p:sp>
        <p:nvSpPr>
          <p:cNvPr id="23" name="Kombinationstegning 26"/>
          <p:cNvSpPr/>
          <p:nvPr/>
        </p:nvSpPr>
        <p:spPr>
          <a:xfrm rot="2279613" flipV="1">
            <a:off x="6162958" y="5380576"/>
            <a:ext cx="1031899" cy="45719"/>
          </a:xfrm>
          <a:custGeom>
            <a:avLst/>
            <a:gdLst>
              <a:gd name="connsiteX0" fmla="*/ 0 w 887663"/>
              <a:gd name="connsiteY0" fmla="*/ 13688 h 27377"/>
              <a:gd name="connsiteX1" fmla="*/ 887663 w 887663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7663" h="27377">
                <a:moveTo>
                  <a:pt x="0" y="13688"/>
                </a:moveTo>
                <a:lnTo>
                  <a:pt x="887663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4340" tIns="-8505" rIns="434339" bIns="-8502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24" name="Kombinationstegning 27"/>
          <p:cNvSpPr/>
          <p:nvPr/>
        </p:nvSpPr>
        <p:spPr>
          <a:xfrm>
            <a:off x="7098108" y="5409904"/>
            <a:ext cx="3122707" cy="527543"/>
          </a:xfrm>
          <a:custGeom>
            <a:avLst/>
            <a:gdLst>
              <a:gd name="connsiteX0" fmla="*/ 0 w 1917883"/>
              <a:gd name="connsiteY0" fmla="*/ 38418 h 384178"/>
              <a:gd name="connsiteX1" fmla="*/ 38418 w 1917883"/>
              <a:gd name="connsiteY1" fmla="*/ 0 h 384178"/>
              <a:gd name="connsiteX2" fmla="*/ 1879465 w 1917883"/>
              <a:gd name="connsiteY2" fmla="*/ 0 h 384178"/>
              <a:gd name="connsiteX3" fmla="*/ 1917883 w 1917883"/>
              <a:gd name="connsiteY3" fmla="*/ 38418 h 384178"/>
              <a:gd name="connsiteX4" fmla="*/ 1917883 w 1917883"/>
              <a:gd name="connsiteY4" fmla="*/ 345760 h 384178"/>
              <a:gd name="connsiteX5" fmla="*/ 1879465 w 1917883"/>
              <a:gd name="connsiteY5" fmla="*/ 384178 h 384178"/>
              <a:gd name="connsiteX6" fmla="*/ 38418 w 1917883"/>
              <a:gd name="connsiteY6" fmla="*/ 384178 h 384178"/>
              <a:gd name="connsiteX7" fmla="*/ 0 w 1917883"/>
              <a:gd name="connsiteY7" fmla="*/ 345760 h 384178"/>
              <a:gd name="connsiteX8" fmla="*/ 0 w 1917883"/>
              <a:gd name="connsiteY8" fmla="*/ 38418 h 38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7883" h="384178">
                <a:moveTo>
                  <a:pt x="0" y="38418"/>
                </a:moveTo>
                <a:cubicBezTo>
                  <a:pt x="0" y="17200"/>
                  <a:pt x="17200" y="0"/>
                  <a:pt x="38418" y="0"/>
                </a:cubicBezTo>
                <a:lnTo>
                  <a:pt x="1879465" y="0"/>
                </a:lnTo>
                <a:cubicBezTo>
                  <a:pt x="1900683" y="0"/>
                  <a:pt x="1917883" y="17200"/>
                  <a:pt x="1917883" y="38418"/>
                </a:cubicBezTo>
                <a:lnTo>
                  <a:pt x="1917883" y="345760"/>
                </a:lnTo>
                <a:cubicBezTo>
                  <a:pt x="1917883" y="366978"/>
                  <a:pt x="1900683" y="384178"/>
                  <a:pt x="1879465" y="384178"/>
                </a:cubicBezTo>
                <a:lnTo>
                  <a:pt x="38418" y="384178"/>
                </a:lnTo>
                <a:cubicBezTo>
                  <a:pt x="17200" y="384178"/>
                  <a:pt x="0" y="366978"/>
                  <a:pt x="0" y="345760"/>
                </a:cubicBezTo>
                <a:lnTo>
                  <a:pt x="0" y="38418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22047" tIns="22047" rIns="22047" bIns="22047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700" dirty="0"/>
              <a:t>Udredning  af eksempel </a:t>
            </a:r>
            <a:r>
              <a:rPr lang="da-DK" sz="1600" dirty="0"/>
              <a:t>(deduktion fra teori)</a:t>
            </a:r>
          </a:p>
        </p:txBody>
      </p:sp>
      <p:sp>
        <p:nvSpPr>
          <p:cNvPr id="25" name="Kombinationstegning 28"/>
          <p:cNvSpPr/>
          <p:nvPr/>
        </p:nvSpPr>
        <p:spPr>
          <a:xfrm rot="3196703" flipV="1">
            <a:off x="5977842" y="5662527"/>
            <a:ext cx="1363474" cy="45719"/>
          </a:xfrm>
          <a:custGeom>
            <a:avLst/>
            <a:gdLst>
              <a:gd name="connsiteX0" fmla="*/ 0 w 1189760"/>
              <a:gd name="connsiteY0" fmla="*/ 13688 h 27377"/>
              <a:gd name="connsiteX1" fmla="*/ 1189760 w 1189760"/>
              <a:gd name="connsiteY1" fmla="*/ 13688 h 27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9760" h="27377">
                <a:moveTo>
                  <a:pt x="0" y="13688"/>
                </a:moveTo>
                <a:lnTo>
                  <a:pt x="1189760" y="1368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7836" tIns="-16057" rIns="577836" bIns="-16055" numCol="1" spcCol="1270" anchor="ctr" anchorCtr="0">
            <a:noAutofit/>
          </a:bodyPr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500" dirty="0"/>
          </a:p>
        </p:txBody>
      </p:sp>
      <p:sp>
        <p:nvSpPr>
          <p:cNvPr id="26" name="Kombinationstegning 29"/>
          <p:cNvSpPr/>
          <p:nvPr/>
        </p:nvSpPr>
        <p:spPr>
          <a:xfrm>
            <a:off x="7093101" y="6068452"/>
            <a:ext cx="3122707" cy="385983"/>
          </a:xfrm>
          <a:custGeom>
            <a:avLst/>
            <a:gdLst>
              <a:gd name="connsiteX0" fmla="*/ 0 w 1963479"/>
              <a:gd name="connsiteY0" fmla="*/ 28979 h 289793"/>
              <a:gd name="connsiteX1" fmla="*/ 28979 w 1963479"/>
              <a:gd name="connsiteY1" fmla="*/ 0 h 289793"/>
              <a:gd name="connsiteX2" fmla="*/ 1934500 w 1963479"/>
              <a:gd name="connsiteY2" fmla="*/ 0 h 289793"/>
              <a:gd name="connsiteX3" fmla="*/ 1963479 w 1963479"/>
              <a:gd name="connsiteY3" fmla="*/ 28979 h 289793"/>
              <a:gd name="connsiteX4" fmla="*/ 1963479 w 1963479"/>
              <a:gd name="connsiteY4" fmla="*/ 260814 h 289793"/>
              <a:gd name="connsiteX5" fmla="*/ 1934500 w 1963479"/>
              <a:gd name="connsiteY5" fmla="*/ 289793 h 289793"/>
              <a:gd name="connsiteX6" fmla="*/ 28979 w 1963479"/>
              <a:gd name="connsiteY6" fmla="*/ 289793 h 289793"/>
              <a:gd name="connsiteX7" fmla="*/ 0 w 1963479"/>
              <a:gd name="connsiteY7" fmla="*/ 260814 h 289793"/>
              <a:gd name="connsiteX8" fmla="*/ 0 w 1963479"/>
              <a:gd name="connsiteY8" fmla="*/ 28979 h 289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3479" h="289793">
                <a:moveTo>
                  <a:pt x="0" y="28979"/>
                </a:moveTo>
                <a:cubicBezTo>
                  <a:pt x="0" y="12974"/>
                  <a:pt x="12974" y="0"/>
                  <a:pt x="28979" y="0"/>
                </a:cubicBezTo>
                <a:lnTo>
                  <a:pt x="1934500" y="0"/>
                </a:lnTo>
                <a:cubicBezTo>
                  <a:pt x="1950505" y="0"/>
                  <a:pt x="1963479" y="12974"/>
                  <a:pt x="1963479" y="28979"/>
                </a:cubicBezTo>
                <a:lnTo>
                  <a:pt x="1963479" y="260814"/>
                </a:lnTo>
                <a:cubicBezTo>
                  <a:pt x="1963479" y="276819"/>
                  <a:pt x="1950505" y="289793"/>
                  <a:pt x="1934500" y="289793"/>
                </a:cubicBezTo>
                <a:lnTo>
                  <a:pt x="28979" y="289793"/>
                </a:lnTo>
                <a:cubicBezTo>
                  <a:pt x="12974" y="289793"/>
                  <a:pt x="0" y="276819"/>
                  <a:pt x="0" y="260814"/>
                </a:cubicBezTo>
                <a:lnTo>
                  <a:pt x="0" y="28979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9283" tIns="19283" rIns="19283" bIns="19283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a-DK" sz="1700" dirty="0"/>
              <a:t>Matematisk modellering</a:t>
            </a:r>
          </a:p>
        </p:txBody>
      </p:sp>
    </p:spTree>
    <p:extLst>
      <p:ext uri="{BB962C8B-B14F-4D97-AF65-F5344CB8AC3E}">
        <p14:creationId xmlns:p14="http://schemas.microsoft.com/office/powerpoint/2010/main" val="414248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Hvorfor benytter du denne metode?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690256" y="1417639"/>
            <a:ext cx="8811489" cy="4708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i="1" dirty="0"/>
              <a:t>Altså: overordnede overvejelser om metodens anvendelsesområde.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Hvad er metodens anvendelsesområde?</a:t>
            </a:r>
          </a:p>
          <a:p>
            <a:endParaRPr lang="da-DK" dirty="0"/>
          </a:p>
          <a:p>
            <a:r>
              <a:rPr lang="da-DK" dirty="0"/>
              <a:t>Hvilke typer viden behøver du for at svare på spørgsmålet?</a:t>
            </a:r>
          </a:p>
          <a:p>
            <a:pPr lvl="1"/>
            <a:r>
              <a:rPr lang="da-DK" sz="2000" dirty="0"/>
              <a:t>Fortolkning af meningssammenhæng (hermeneutiske metoder)</a:t>
            </a:r>
          </a:p>
          <a:p>
            <a:pPr lvl="1"/>
            <a:r>
              <a:rPr lang="da-DK" sz="2000" dirty="0"/>
              <a:t>Beskrivelser af kendsgerninger (kvalitative og kvantitative data)</a:t>
            </a:r>
          </a:p>
          <a:p>
            <a:pPr lvl="1"/>
            <a:r>
              <a:rPr lang="da-DK" sz="2000" dirty="0"/>
              <a:t>Forklaringer på kendsgerninger (f.eks. årsagssammenhænge, strukturer)</a:t>
            </a:r>
          </a:p>
          <a:p>
            <a:pPr lvl="1"/>
            <a:r>
              <a:rPr lang="da-DK" sz="2000" dirty="0"/>
              <a:t>Vurdering (fx af et etisk eller hypotetisk forhold)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Ligger dit spørgsmål inden for metodens anvendelsesområde?</a:t>
            </a:r>
            <a:endParaRPr lang="da-DK" sz="2000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705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584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Basal videnskabsteori i forbindelse med SRO og SRP</vt:lpstr>
      <vt:lpstr>SRP og basal videnskabsteori</vt:lpstr>
      <vt:lpstr>SRP og basal videnskabsteori</vt:lpstr>
      <vt:lpstr>Hvad er målet for undervisning i videnskabsteori?</vt:lpstr>
      <vt:lpstr> En fælles ramme: Den videnskabelige basismodel  </vt:lpstr>
      <vt:lpstr>Køreplanen: Den Videnskabelig Basismodel</vt:lpstr>
      <vt:lpstr>1. Hvilket spørgsmål undersøges?</vt:lpstr>
      <vt:lpstr>2. Hvordan griber du undersøgelsen an?</vt:lpstr>
      <vt:lpstr>3. Hvorfor benytter du denne metode?</vt:lpstr>
      <vt:lpstr>4. Hvilke svagheder har fremgangsmåden?        Hvad kan gå galt?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Basal videnskabsteori i forbindelse med SRO/SRP</dc:title>
  <dc:creator>JA</dc:creator>
  <cp:lastModifiedBy>Christian sk. Nikolajsen</cp:lastModifiedBy>
  <cp:revision>71</cp:revision>
  <cp:lastPrinted>2019-01-09T09:55:21Z</cp:lastPrinted>
  <dcterms:created xsi:type="dcterms:W3CDTF">2019-01-07T13:26:11Z</dcterms:created>
  <dcterms:modified xsi:type="dcterms:W3CDTF">2019-12-01T14:17:46Z</dcterms:modified>
</cp:coreProperties>
</file>